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68" r:id="rId4"/>
    <p:sldId id="275" r:id="rId5"/>
    <p:sldId id="276" r:id="rId6"/>
    <p:sldId id="277" r:id="rId7"/>
    <p:sldId id="278" r:id="rId8"/>
    <p:sldId id="279" r:id="rId9"/>
    <p:sldId id="280" r:id="rId10"/>
    <p:sldId id="258" r:id="rId11"/>
    <p:sldId id="260" r:id="rId12"/>
    <p:sldId id="262" r:id="rId13"/>
    <p:sldId id="263" r:id="rId14"/>
    <p:sldId id="261" r:id="rId15"/>
    <p:sldId id="264" r:id="rId16"/>
    <p:sldId id="266" r:id="rId17"/>
    <p:sldId id="267" r:id="rId18"/>
    <p:sldId id="270" r:id="rId19"/>
    <p:sldId id="265" r:id="rId20"/>
    <p:sldId id="271" r:id="rId21"/>
    <p:sldId id="272" r:id="rId22"/>
    <p:sldId id="273" r:id="rId23"/>
    <p:sldId id="274" r:id="rId24"/>
  </p:sldIdLst>
  <p:sldSz cx="9144000" cy="5143500" type="screen16x9"/>
  <p:notesSz cx="6858000" cy="9144000"/>
  <p:embeddedFontLst>
    <p:embeddedFont>
      <p:font typeface="NanumGothic ExtraBold" panose="020B0600000101010101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5"/>
    <p:restoredTop sz="88613" autoAdjust="0"/>
  </p:normalViewPr>
  <p:slideViewPr>
    <p:cSldViewPr snapToGrid="0">
      <p:cViewPr varScale="1">
        <p:scale>
          <a:sx n="96" d="100"/>
          <a:sy n="96" d="100"/>
        </p:scale>
        <p:origin x="123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01:59:46.25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1,'318'9,"-211"-6,-55-3,55 8,-43-2,113-5,-83-2,46-6,7 0,127 7,-263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03:55:54.29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03:55:58.5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0 120,'171'2,"215"-6,99-7,-40-12,-442 23,68-5,42-3,-53 3,91 5,41-4,-179 3,283-19,114-8,97 15,-320 15,753-2,-767 7,-4 0,2228-7,-2056 26,-86-2,119-21,-205-4,45-6,13 1,173 16,-285-7,135 10,380 13,749-26,-1272 7,-2 0,-81-7,-2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01:59:48.2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2,'140'-1,"148"3,-249 2,-1 1,0 3,43 13,-44-10,0-2,1-1,51 3,278-11,-338-2,37-9,24-2,-79 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01:59:50.0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39,'237'-17,"-92"3,-50 8,-1 4,175 20,-77 11,-151-25,0-1,67-5,-58 0,54 5,-103-3,0 0,0 0,0 0,1 1,-1-1,0 0,0 1,0-1,0 1,0-1,0 1,0 0,0-1,0 1,0 0,0-1,0 1,0 0,-1 0,1 0,0 0,1 2,1 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01:59:52.58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1 132,'25'-1,"49"-9,-6 0,102 6,7 0,-73-15,1 1,-70 12,0 0,46-16,-33 9,-26 7,0 2,0 0,0 1,28 1,-38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01:59:55.1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1 149,'18'-1,"0"-1,0-1,26-6,-3 0,143-30,85-16,-184 41,101-2,-137 17,89 13,2 0,375-11,-268-5,-169 2,-67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01:59:57.74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1 107,'511'-14,"24"1,-387 11,187-26,-241 20,156 6,-124 3,-77-3,89-16,-57 5,-1 6,129 6,-94 3,423-2,-526 1,1 0,0 0,-1 2,1-1,-1 2,0 0,15 7,-18-7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03:58:15.61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1 108,'265'-16,"-193"9,236-22,499-26,-151 58,-504 4,-11-1,31 8,6-1,-137-11,54 9,-54-5,45 1,-36-8,30 1,-69 2,-3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03:55:53.63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03:55:53.9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</a:t>
            </a:r>
            <a:r>
              <a:rPr lang="ko-KR" altLang="en-US" dirty="0"/>
              <a:t>번째 챕터로 앙상블 학습에 대해 소개해 드리겠습니다</a:t>
            </a:r>
            <a:r>
              <a:rPr lang="en-US" altLang="ko-KR" dirty="0"/>
              <a:t>.</a:t>
            </a:r>
            <a:r>
              <a:rPr lang="ko-KR" altLang="en-US" dirty="0"/>
              <a:t> 앙상블 학습의 개념은 집단지성과 유사합니다</a:t>
            </a:r>
            <a:r>
              <a:rPr lang="en-US" altLang="ko-KR" dirty="0"/>
              <a:t>.</a:t>
            </a:r>
            <a:r>
              <a:rPr lang="ko-KR" altLang="en-US" dirty="0"/>
              <a:t> 개별 단일 </a:t>
            </a:r>
            <a:r>
              <a:rPr lang="ko-KR" altLang="en-US" dirty="0" err="1"/>
              <a:t>분류기를</a:t>
            </a:r>
            <a:r>
              <a:rPr lang="ko-KR" altLang="en-US" dirty="0"/>
              <a:t> 통해 얻는 </a:t>
            </a:r>
            <a:r>
              <a:rPr lang="ko-KR" altLang="en-US" dirty="0" err="1"/>
              <a:t>예측값보다</a:t>
            </a:r>
            <a:r>
              <a:rPr lang="ko-KR" altLang="en-US" dirty="0"/>
              <a:t> 다양한 </a:t>
            </a:r>
            <a:r>
              <a:rPr lang="ko-KR" altLang="en-US" dirty="0" err="1"/>
              <a:t>분류기를</a:t>
            </a:r>
            <a:r>
              <a:rPr lang="ko-KR" altLang="en-US" dirty="0"/>
              <a:t> 통해 얻은 예측 결과를 결합한 것이 더욱 신뢰성이 높다는 개념으로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여러개의</a:t>
            </a:r>
            <a:r>
              <a:rPr lang="ko-KR" altLang="en-US" dirty="0"/>
              <a:t> </a:t>
            </a:r>
            <a:r>
              <a:rPr lang="ko-KR" altLang="en-US" dirty="0" err="1"/>
              <a:t>분류기를</a:t>
            </a:r>
            <a:r>
              <a:rPr lang="ko-KR" altLang="en-US" dirty="0"/>
              <a:t> 결합한 형태의 학습 방법입니다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앙상블 학습은 뛰어난 성능</a:t>
            </a:r>
            <a:r>
              <a:rPr lang="en-US" altLang="ko-KR" dirty="0"/>
              <a:t>,</a:t>
            </a:r>
            <a:r>
              <a:rPr lang="ko-KR" altLang="en-US" dirty="0"/>
              <a:t> 쉬운 사용</a:t>
            </a:r>
            <a:r>
              <a:rPr lang="en-US" altLang="ko-KR" dirty="0"/>
              <a:t>,</a:t>
            </a:r>
            <a:r>
              <a:rPr lang="ko-KR" altLang="en-US" dirty="0"/>
              <a:t> 다양한 활용도로 </a:t>
            </a:r>
            <a:r>
              <a:rPr lang="ko-KR" altLang="en-US" dirty="0" err="1"/>
              <a:t>호평받는</a:t>
            </a:r>
            <a:r>
              <a:rPr lang="ko-KR" altLang="en-US" dirty="0"/>
              <a:t> 학습 방식입니다</a:t>
            </a:r>
            <a:r>
              <a:rPr lang="en-US" altLang="ko-KR" dirty="0"/>
              <a:t>.</a:t>
            </a:r>
            <a:r>
              <a:rPr lang="ko-KR" altLang="en-US" dirty="0"/>
              <a:t> 이를 활용한 다양한 알고리즘이 있는데요</a:t>
            </a:r>
            <a:r>
              <a:rPr lang="en-US" altLang="ko-KR" dirty="0"/>
              <a:t>,</a:t>
            </a:r>
            <a:r>
              <a:rPr lang="ko-KR" altLang="en-US" dirty="0"/>
              <a:t> 이러한 알고리즘에 대해 집중적으로 학습하기 전 그 근간이 되는 앙상블 학습 유형 </a:t>
            </a:r>
            <a:r>
              <a:rPr lang="en-US" altLang="ko-KR" dirty="0"/>
              <a:t>3</a:t>
            </a:r>
            <a:r>
              <a:rPr lang="ko-KR" altLang="en-US" dirty="0"/>
              <a:t>가지를 먼저 말씀 드리겠습니다</a:t>
            </a:r>
            <a:r>
              <a:rPr lang="en-US" altLang="ko-KR" dirty="0"/>
              <a:t>.</a:t>
            </a:r>
            <a:r>
              <a:rPr lang="ko-KR" altLang="en-US" dirty="0"/>
              <a:t> 바로 </a:t>
            </a:r>
            <a:r>
              <a:rPr lang="ko-KR" altLang="en-US" dirty="0" err="1"/>
              <a:t>보팅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배깅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부스팅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7674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여가부터 다음사람</a:t>
            </a:r>
            <a:r>
              <a:rPr lang="en-US" altLang="ko-KR" dirty="0"/>
              <a:t>~~~~~!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</a:t>
            </a:r>
            <a:r>
              <a:rPr lang="ko-KR" altLang="en-US" dirty="0" err="1"/>
              <a:t>보팅과</a:t>
            </a:r>
            <a:r>
              <a:rPr lang="ko-KR" altLang="en-US" dirty="0"/>
              <a:t> </a:t>
            </a:r>
            <a:r>
              <a:rPr lang="ko-KR" altLang="en-US" dirty="0" err="1"/>
              <a:t>배깅을</a:t>
            </a:r>
            <a:r>
              <a:rPr lang="ko-KR" altLang="en-US" dirty="0"/>
              <a:t> 함께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보팅과</a:t>
            </a:r>
            <a:r>
              <a:rPr lang="ko-KR" altLang="en-US" dirty="0"/>
              <a:t> </a:t>
            </a:r>
            <a:r>
              <a:rPr lang="ko-KR" altLang="en-US" dirty="0" err="1"/>
              <a:t>배깅</a:t>
            </a:r>
            <a:r>
              <a:rPr lang="ko-KR" altLang="en-US" dirty="0"/>
              <a:t> 모두 </a:t>
            </a:r>
            <a:r>
              <a:rPr lang="ko-KR" altLang="en-US" dirty="0" err="1"/>
              <a:t>여러개의</a:t>
            </a:r>
            <a:r>
              <a:rPr lang="ko-KR" altLang="en-US" dirty="0"/>
              <a:t> </a:t>
            </a:r>
            <a:r>
              <a:rPr lang="ko-KR" altLang="en-US" dirty="0" err="1"/>
              <a:t>분류기가</a:t>
            </a:r>
            <a:r>
              <a:rPr lang="ko-KR" altLang="en-US" dirty="0"/>
              <a:t> 하나의 최종 예측 결과를 도출한다는 공통점을 가집니다</a:t>
            </a:r>
            <a:r>
              <a:rPr lang="en-US" altLang="ko-KR" dirty="0"/>
              <a:t>.</a:t>
            </a:r>
            <a:r>
              <a:rPr lang="ko-KR" altLang="en-US" dirty="0"/>
              <a:t> 그리고 가장 중요한 차이점은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보팅은</a:t>
            </a:r>
            <a:r>
              <a:rPr lang="ko-KR" altLang="en-US" dirty="0"/>
              <a:t> </a:t>
            </a:r>
            <a:r>
              <a:rPr lang="ko-KR" altLang="en-US" dirty="0" err="1"/>
              <a:t>분류기가</a:t>
            </a:r>
            <a:r>
              <a:rPr lang="ko-KR" altLang="en-US" dirty="0"/>
              <a:t> 서로 다른 알고리즘으로 구성되어 있고 </a:t>
            </a:r>
            <a:r>
              <a:rPr lang="ko-KR" altLang="en-US" dirty="0" err="1"/>
              <a:t>배깅은</a:t>
            </a:r>
            <a:r>
              <a:rPr lang="ko-KR" altLang="en-US" dirty="0"/>
              <a:t> </a:t>
            </a:r>
            <a:r>
              <a:rPr lang="ko-KR" altLang="en-US" dirty="0" err="1"/>
              <a:t>분류기가</a:t>
            </a:r>
            <a:r>
              <a:rPr lang="ko-KR" altLang="en-US" dirty="0"/>
              <a:t> 모두 같은 유형의 알고리즘을 가지지만 데이터 샘플링을 다르게 학습 시켰다는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배깅의</a:t>
            </a:r>
            <a:r>
              <a:rPr lang="ko-KR" altLang="en-US" dirty="0"/>
              <a:t> 이러한 데이터 학습 과정에서 부트 </a:t>
            </a:r>
            <a:r>
              <a:rPr lang="ko-KR" altLang="en-US" dirty="0" err="1"/>
              <a:t>스트래핑이라는</a:t>
            </a:r>
            <a:r>
              <a:rPr lang="ko-KR" altLang="en-US" dirty="0"/>
              <a:t> 개념이 나오는데 이것은 뒤에서 상세히 설명 드리겠습니다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1959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이것도 그냥 읽어주시면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438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내용 그대로 읽어주시면 됩니다</a:t>
            </a:r>
            <a:r>
              <a:rPr lang="en-US" altLang="ko-KR" dirty="0"/>
              <a:t>!!</a:t>
            </a:r>
            <a:r>
              <a:rPr lang="ko-KR" altLang="en-US" dirty="0"/>
              <a:t> 더 부가 설명할 게 없어요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1636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배깅방식으로</a:t>
            </a:r>
            <a:r>
              <a:rPr lang="ko-KR" altLang="en-US" dirty="0"/>
              <a:t> 만들어져 </a:t>
            </a:r>
            <a:r>
              <a:rPr lang="ko-KR" altLang="en-US" dirty="0" err="1"/>
              <a:t>보팅으로</a:t>
            </a:r>
            <a:r>
              <a:rPr lang="ko-KR" altLang="en-US" dirty="0"/>
              <a:t> 최종 결정되는 알고리즘입니다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배깅방식은</a:t>
            </a:r>
            <a:r>
              <a:rPr lang="ko-KR" altLang="en-US" dirty="0"/>
              <a:t> 앞서 </a:t>
            </a:r>
            <a:r>
              <a:rPr lang="ko-KR" altLang="en-US" dirty="0" err="1"/>
              <a:t>설명드린대로</a:t>
            </a:r>
            <a:r>
              <a:rPr lang="ko-KR" altLang="en-US" dirty="0"/>
              <a:t> 같은 알고리즘의 </a:t>
            </a:r>
            <a:r>
              <a:rPr lang="ko-KR" altLang="en-US" dirty="0" err="1"/>
              <a:t>여러개</a:t>
            </a:r>
            <a:r>
              <a:rPr lang="ko-KR" altLang="en-US" dirty="0"/>
              <a:t> </a:t>
            </a:r>
            <a:r>
              <a:rPr lang="ko-KR" altLang="en-US" dirty="0" err="1"/>
              <a:t>분류기가</a:t>
            </a:r>
            <a:r>
              <a:rPr lang="ko-KR" altLang="en-US" dirty="0"/>
              <a:t> 결합된 형태입니다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랜덤포레스트는</a:t>
            </a:r>
            <a:r>
              <a:rPr lang="ko-KR" altLang="en-US" dirty="0"/>
              <a:t> 데이터세트로 </a:t>
            </a:r>
            <a:r>
              <a:rPr lang="ko-KR" altLang="en-US" dirty="0" err="1"/>
              <a:t>서브세트를</a:t>
            </a:r>
            <a:r>
              <a:rPr lang="ko-KR" altLang="en-US" dirty="0"/>
              <a:t> 활용합니다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서브세트는</a:t>
            </a:r>
            <a:r>
              <a:rPr lang="ko-KR" altLang="en-US" dirty="0"/>
              <a:t> 앞서 </a:t>
            </a:r>
            <a:r>
              <a:rPr lang="ko-KR" altLang="en-US" dirty="0" err="1"/>
              <a:t>설명드린</a:t>
            </a:r>
            <a:r>
              <a:rPr lang="ko-KR" altLang="en-US" dirty="0"/>
              <a:t> </a:t>
            </a:r>
            <a:r>
              <a:rPr lang="ko-KR" altLang="en-US" dirty="0" err="1"/>
              <a:t>부트스트래핑의</a:t>
            </a:r>
            <a:r>
              <a:rPr lang="ko-KR" altLang="en-US" dirty="0"/>
              <a:t> 방식으로 만들어지는 데이터세트로서 전체 데이터 건수와 동일한 건수로 일부 중첩되게 </a:t>
            </a:r>
            <a:r>
              <a:rPr lang="ko-KR" altLang="en-US" dirty="0" err="1"/>
              <a:t>샘플링된</a:t>
            </a:r>
            <a:r>
              <a:rPr lang="ko-KR" altLang="en-US" dirty="0"/>
              <a:t> 데이터 세트입니다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5968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읽어주시면 됩니다</a:t>
            </a:r>
            <a:r>
              <a:rPr lang="en-US" altLang="ko-KR" dirty="0"/>
              <a:t>.</a:t>
            </a:r>
            <a:r>
              <a:rPr lang="ko-KR" altLang="en-US" dirty="0"/>
              <a:t> 아래 사진에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Step 1</a:t>
            </a:r>
            <a:r>
              <a:rPr lang="ko-KR" altLang="en-US" dirty="0"/>
              <a:t>에서 동그라미 쳐진 </a:t>
            </a:r>
            <a:r>
              <a:rPr lang="en-US" altLang="ko-KR" dirty="0"/>
              <a:t>+</a:t>
            </a:r>
            <a:r>
              <a:rPr lang="ko-KR" altLang="en-US" dirty="0"/>
              <a:t> 는 잘못 예측된 값입니다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Step2</a:t>
            </a:r>
            <a:r>
              <a:rPr lang="ko-KR" altLang="en-US" dirty="0"/>
              <a:t> 에서 그 </a:t>
            </a:r>
            <a:r>
              <a:rPr lang="ko-KR" altLang="en-US" dirty="0" err="1"/>
              <a:t>예측값이</a:t>
            </a:r>
            <a:r>
              <a:rPr lang="ko-KR" altLang="en-US" dirty="0"/>
              <a:t> 가중치가 더해져 더 커진 모습입니다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Step3</a:t>
            </a:r>
            <a:r>
              <a:rPr lang="ko-KR" altLang="en-US" dirty="0"/>
              <a:t>에서는 가중치가 들어간 값이 정상적으로 예측 처리가 되었으며</a:t>
            </a:r>
            <a:r>
              <a:rPr lang="en-US" altLang="ko-KR" dirty="0"/>
              <a:t>,</a:t>
            </a:r>
            <a:r>
              <a:rPr lang="ko-KR" altLang="en-US" dirty="0"/>
              <a:t> 다른 </a:t>
            </a:r>
            <a:r>
              <a:rPr lang="ko-KR" altLang="en-US" dirty="0" err="1"/>
              <a:t>예측값인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중 예측이 틀린 값이 앞선 방식처럼 가중치 되는 모습입니다</a:t>
            </a:r>
            <a:r>
              <a:rPr lang="en-US" altLang="ko-KR" dirty="0"/>
              <a:t>.</a:t>
            </a:r>
            <a:r>
              <a:rPr lang="ko-KR" altLang="en-US" dirty="0"/>
              <a:t> 이와 같은 방식으로 진행됩니다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4488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읽어주시면 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0892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XGBOOST</a:t>
            </a:r>
            <a:r>
              <a:rPr lang="ko-KR" altLang="en-US" dirty="0"/>
              <a:t>는 트리 기반 알고리즘의 앙상블 학습에서 각광받는 알고리즘으로 </a:t>
            </a:r>
            <a:r>
              <a:rPr lang="en-US" altLang="ko-KR" dirty="0"/>
              <a:t>GBM</a:t>
            </a:r>
            <a:r>
              <a:rPr lang="ko-KR" altLang="en-US" dirty="0"/>
              <a:t>을 개선한 알고리즘입니다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독자적인 </a:t>
            </a:r>
            <a:r>
              <a:rPr lang="en-US" altLang="ko-KR" dirty="0"/>
              <a:t>XGBOOST </a:t>
            </a:r>
            <a:r>
              <a:rPr lang="ko-KR" altLang="en-US" dirty="0" err="1"/>
              <a:t>보듈과</a:t>
            </a:r>
            <a:r>
              <a:rPr lang="ko-KR" altLang="en-US" dirty="0"/>
              <a:t> </a:t>
            </a:r>
            <a:r>
              <a:rPr lang="ko-KR" altLang="en-US" dirty="0" err="1"/>
              <a:t>사이킷런</a:t>
            </a:r>
            <a:r>
              <a:rPr lang="ko-KR" altLang="en-US" dirty="0"/>
              <a:t> 프레임워크 기반의 모듈이 존재하고</a:t>
            </a:r>
            <a:r>
              <a:rPr lang="en-US" altLang="ko-KR" dirty="0"/>
              <a:t>, </a:t>
            </a:r>
            <a:r>
              <a:rPr lang="ko-KR" altLang="en-US" dirty="0"/>
              <a:t>독자적 모듈에서는 고유의 </a:t>
            </a:r>
            <a:r>
              <a:rPr lang="en-US" altLang="ko-KR" dirty="0"/>
              <a:t>API</a:t>
            </a:r>
            <a:r>
              <a:rPr lang="ko-KR" altLang="en-US" dirty="0"/>
              <a:t>와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갖습니다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 특징 중 하나는 반복 수행시마다 내부적으로 자체검증을 수행해 최적화된 반복 수행횟수를 가질 수 있다는 점과 교차검증 과정에서 데이트셋의 </a:t>
            </a:r>
            <a:r>
              <a:rPr lang="ko-KR" altLang="en-US" dirty="0" err="1"/>
              <a:t>평가값이</a:t>
            </a:r>
            <a:r>
              <a:rPr lang="ko-KR" altLang="en-US" dirty="0"/>
              <a:t> 최적화가 되면 중간에 중단할 수 있는 기능이 있다는 것입니다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일반 파라미터는 보통 디폴트 값을 변경하지 않습니다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부스터 파라미터는 트리 최적화</a:t>
            </a:r>
            <a:r>
              <a:rPr lang="en-US" altLang="ko-KR" dirty="0"/>
              <a:t>, </a:t>
            </a:r>
            <a:r>
              <a:rPr lang="ko-KR" altLang="en-US" dirty="0" err="1"/>
              <a:t>부스팅</a:t>
            </a:r>
            <a:r>
              <a:rPr lang="en-US" altLang="ko-KR" dirty="0"/>
              <a:t>, REGULATION</a:t>
            </a:r>
            <a:r>
              <a:rPr lang="ko-KR" altLang="en-US" dirty="0"/>
              <a:t>에 관련한 파라미터입니다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사이킷런</a:t>
            </a:r>
            <a:r>
              <a:rPr lang="ko-KR" altLang="en-US" dirty="0"/>
              <a:t> 래퍼에서는 </a:t>
            </a:r>
            <a:r>
              <a:rPr lang="en-US" altLang="ko-KR" dirty="0"/>
              <a:t>ETA</a:t>
            </a:r>
            <a:r>
              <a:rPr lang="ko-KR" altLang="en-US" dirty="0"/>
              <a:t>를 </a:t>
            </a:r>
            <a:r>
              <a:rPr lang="en-US" altLang="ko-KR" dirty="0"/>
              <a:t>learning rate, </a:t>
            </a:r>
            <a:r>
              <a:rPr lang="en-US" altLang="ko-KR" dirty="0" err="1"/>
              <a:t>num_boost_round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en-US" altLang="ko-KR" dirty="0" err="1"/>
              <a:t>n_estimators</a:t>
            </a:r>
            <a:r>
              <a:rPr lang="ko-KR" altLang="en-US" dirty="0"/>
              <a:t> 로 사용하며 명칭이 상이하다는 부분이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학습 테스트 파라미터는 학습 수행시의 평가를 위한 </a:t>
            </a:r>
            <a:r>
              <a:rPr lang="ko-KR" altLang="en-US" dirty="0" err="1"/>
              <a:t>지표등을</a:t>
            </a:r>
            <a:r>
              <a:rPr lang="ko-KR" altLang="en-US" dirty="0"/>
              <a:t> 설정하는 파라미터입니다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과적합</a:t>
            </a:r>
            <a:r>
              <a:rPr lang="ko-KR" altLang="en-US" dirty="0"/>
              <a:t> 제어는 다음과 같이 파라미터를 조정하면서 제어할 수 있습니다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5741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데이터를 불러옵니다</a:t>
            </a:r>
            <a:r>
              <a:rPr lang="en-US" altLang="ko-KR" dirty="0"/>
              <a:t>. </a:t>
            </a:r>
            <a:r>
              <a:rPr lang="ko-KR" altLang="en-US" dirty="0"/>
              <a:t>악성종양은 </a:t>
            </a:r>
            <a:r>
              <a:rPr lang="en-US" altLang="ko-KR" dirty="0"/>
              <a:t>0, </a:t>
            </a:r>
            <a:r>
              <a:rPr lang="ko-KR" altLang="en-US" dirty="0"/>
              <a:t>양성은 </a:t>
            </a:r>
            <a:r>
              <a:rPr lang="en-US" altLang="ko-KR" dirty="0"/>
              <a:t>1</a:t>
            </a:r>
            <a:r>
              <a:rPr lang="ko-KR" altLang="en-US" dirty="0"/>
              <a:t>의 값으로 되어있습니다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6515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파이썬 래퍼와 </a:t>
            </a:r>
            <a:r>
              <a:rPr lang="ko-KR" altLang="en-US" dirty="0" err="1"/>
              <a:t>사이킷런래퍼의</a:t>
            </a:r>
            <a:r>
              <a:rPr lang="ko-KR" altLang="en-US" dirty="0"/>
              <a:t> 가장 큰 차이인데요</a:t>
            </a:r>
            <a:r>
              <a:rPr lang="en-US" altLang="ko-KR" dirty="0"/>
              <a:t>, </a:t>
            </a:r>
            <a:r>
              <a:rPr lang="ko-KR" altLang="en-US" dirty="0"/>
              <a:t>파이썬 래퍼는 </a:t>
            </a:r>
            <a:r>
              <a:rPr lang="ko-KR" altLang="en-US" dirty="0" err="1"/>
              <a:t>넘파이</a:t>
            </a:r>
            <a:r>
              <a:rPr lang="ko-KR" altLang="en-US" dirty="0"/>
              <a:t> 형태의 학습</a:t>
            </a:r>
            <a:r>
              <a:rPr lang="en-US" altLang="ko-KR" dirty="0"/>
              <a:t>, 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ko-KR" altLang="en-US" dirty="0"/>
              <a:t>검증 데이터를 별도의 </a:t>
            </a:r>
            <a:r>
              <a:rPr lang="en-US" altLang="ko-KR" dirty="0" err="1"/>
              <a:t>dmatrix</a:t>
            </a:r>
            <a:r>
              <a:rPr lang="ko-KR" altLang="en-US" dirty="0"/>
              <a:t>에 입력 및 생성을 하여야 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후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파라미터와 조기중단을 위한 라운드 </a:t>
            </a:r>
            <a:r>
              <a:rPr lang="en-US" altLang="ko-KR" dirty="0"/>
              <a:t>50</a:t>
            </a:r>
            <a:r>
              <a:rPr lang="ko-KR" altLang="en-US" dirty="0"/>
              <a:t>을 를 </a:t>
            </a:r>
            <a:r>
              <a:rPr lang="en-US" altLang="ko-KR" dirty="0" err="1"/>
              <a:t>xgboost</a:t>
            </a:r>
            <a:r>
              <a:rPr lang="ko-KR" altLang="en-US" dirty="0"/>
              <a:t>모듈의 </a:t>
            </a:r>
            <a:r>
              <a:rPr lang="en-US" altLang="ko-KR" dirty="0"/>
              <a:t>train() </a:t>
            </a:r>
            <a:r>
              <a:rPr lang="ko-KR" altLang="en-US" dirty="0"/>
              <a:t>함수에 넣어줍니다</a:t>
            </a:r>
            <a:r>
              <a:rPr lang="en-US" altLang="ko-KR" dirty="0"/>
              <a:t>. </a:t>
            </a:r>
            <a:r>
              <a:rPr lang="ko-KR" altLang="en-US" dirty="0" err="1"/>
              <a:t>사이킷런</a:t>
            </a:r>
            <a:r>
              <a:rPr lang="ko-KR" altLang="en-US" dirty="0"/>
              <a:t> 래퍼는 </a:t>
            </a:r>
            <a:r>
              <a:rPr lang="en-US" altLang="ko-KR" dirty="0"/>
              <a:t>estimator</a:t>
            </a:r>
            <a:r>
              <a:rPr lang="ko-KR" altLang="en-US" dirty="0"/>
              <a:t>생성자를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파라미터에 전달합니다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 </a:t>
            </a:r>
            <a:r>
              <a:rPr lang="en-US" altLang="ko-KR" dirty="0"/>
              <a:t>train</a:t>
            </a:r>
            <a:r>
              <a:rPr lang="ko-KR" altLang="en-US" dirty="0"/>
              <a:t>을 호출하면 </a:t>
            </a:r>
            <a:r>
              <a:rPr lang="en-US" altLang="ko-KR" dirty="0" err="1"/>
              <a:t>xgboost</a:t>
            </a:r>
            <a:r>
              <a:rPr lang="ko-KR" altLang="en-US" dirty="0"/>
              <a:t>가 반복시마다 </a:t>
            </a:r>
            <a:r>
              <a:rPr lang="en-US" altLang="ko-KR" dirty="0"/>
              <a:t>evals</a:t>
            </a:r>
            <a:r>
              <a:rPr lang="ko-KR" altLang="en-US" dirty="0"/>
              <a:t>에 표시된 데이터세트에 대한 평가지표를 출력하고 학습이 완료된 모델객체를 반환합니다</a:t>
            </a:r>
            <a:r>
              <a:rPr lang="en-US" altLang="ko-KR" dirty="0"/>
              <a:t>. </a:t>
            </a:r>
            <a:r>
              <a:rPr lang="ko-KR" altLang="en-US" dirty="0"/>
              <a:t>ㄹ</a:t>
            </a:r>
            <a:r>
              <a:rPr lang="en-US" altLang="ko-KR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450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학습을 완료하였으니</a:t>
            </a:r>
            <a:r>
              <a:rPr lang="en-US" altLang="ko-KR" dirty="0"/>
              <a:t>, </a:t>
            </a:r>
            <a:r>
              <a:rPr lang="ko-KR" altLang="en-US" dirty="0"/>
              <a:t>예측을 하면 다음과 같은 결과가 나옵니다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3450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Xgboost</a:t>
            </a:r>
            <a:r>
              <a:rPr lang="ko-KR" altLang="en-US" dirty="0"/>
              <a:t>에는 교차검증이 </a:t>
            </a:r>
            <a:r>
              <a:rPr lang="ko-KR" altLang="en-US" dirty="0" err="1"/>
              <a:t>내장되어있을뿐아니라</a:t>
            </a:r>
            <a:r>
              <a:rPr lang="ko-KR" altLang="en-US" dirty="0"/>
              <a:t> 피처의 중요도를 </a:t>
            </a:r>
            <a:r>
              <a:rPr lang="ko-KR" altLang="en-US" dirty="0" err="1"/>
              <a:t>시각화하는</a:t>
            </a:r>
            <a:r>
              <a:rPr lang="ko-KR" altLang="en-US" dirty="0"/>
              <a:t> 기능도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예제는 같은 데이터를 </a:t>
            </a:r>
            <a:r>
              <a:rPr lang="ko-KR" altLang="en-US" dirty="0" err="1"/>
              <a:t>사이킷런</a:t>
            </a:r>
            <a:r>
              <a:rPr lang="ko-KR" altLang="en-US" dirty="0"/>
              <a:t> 래퍼를 통해 학습</a:t>
            </a:r>
            <a:r>
              <a:rPr lang="en-US" altLang="ko-KR" dirty="0"/>
              <a:t>, </a:t>
            </a:r>
            <a:r>
              <a:rPr lang="ko-KR" altLang="en-US" dirty="0"/>
              <a:t>예측</a:t>
            </a:r>
            <a:r>
              <a:rPr lang="en-US" altLang="ko-KR" dirty="0"/>
              <a:t>, </a:t>
            </a:r>
            <a:r>
              <a:rPr lang="ko-KR" altLang="en-US" dirty="0"/>
              <a:t>시각화를 하는 부분인데 </a:t>
            </a:r>
            <a:r>
              <a:rPr lang="ko-KR" altLang="en-US" dirty="0" err="1"/>
              <a:t>하이퍼파라미터의</a:t>
            </a:r>
            <a:r>
              <a:rPr lang="ko-KR" altLang="en-US" dirty="0"/>
              <a:t> 명칭이나 </a:t>
            </a:r>
            <a:r>
              <a:rPr lang="en-US" altLang="ko-KR" dirty="0"/>
              <a:t>estimator</a:t>
            </a:r>
            <a:r>
              <a:rPr lang="ko-KR" altLang="en-US" dirty="0"/>
              <a:t>의</a:t>
            </a:r>
            <a:r>
              <a:rPr lang="en-US" altLang="ko-KR" dirty="0"/>
              <a:t> fit</a:t>
            </a:r>
            <a:r>
              <a:rPr lang="ko-KR" altLang="en-US" dirty="0"/>
              <a:t>과 </a:t>
            </a:r>
            <a:r>
              <a:rPr lang="en-US" altLang="ko-KR" dirty="0"/>
              <a:t>predict()</a:t>
            </a:r>
            <a:r>
              <a:rPr lang="ko-KR" altLang="en-US" dirty="0"/>
              <a:t>를 이용한 학습과 예측을 한다는 차이외에는 반복되는 과정이라 생략하도록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539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525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5285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02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/>
            <a:r>
              <a:rPr lang="en-US" altLang="ko-KR" sz="11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시각화된 트리를 보며 파라미터 값에 따라 트리가 어떻게 변하는지 보겠습니다. 먼저 max depth 파라미터는 ~. 그림과 같이 트리가 간결해집니다.</a:t>
            </a:r>
            <a:endParaRPr lang="ko-KR" altLang="en-US" sz="1100" b="0" i="0" strike="noStrike" cap="non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8305" cy="41167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/>
            <a:r>
              <a:rPr lang="en-US" altLang="ko-KR" sz="11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●	min samples leaf 파라미터는 ~입니다. 모든 분할이 종료됐을 때 각 리프 노드에서 샘플의 개수가 4 이상인 것을 볼 수 있습니다.</a:t>
            </a:r>
            <a:endParaRPr lang="ko-KR" altLang="en-US" sz="1100" b="0" i="0" strike="noStrike" cap="non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7588" cy="3430588"/>
          </a:xfrm>
          <a:custGeom>
            <a:avLst/>
            <a:gdLst>
              <a:gd name="TX0" fmla="*/ 0 w 120002"/>
              <a:gd name="TY0" fmla="*/ 0 h 120002"/>
              <a:gd name="TX1" fmla="*/ 120000 w 120002"/>
              <a:gd name="TY1" fmla="*/ 0 h 120002"/>
              <a:gd name="TX2" fmla="*/ 120000 w 120002"/>
              <a:gd name="TY2" fmla="*/ 120000 h 120002"/>
              <a:gd name="TX3" fmla="*/ 0 w 120002"/>
              <a:gd name="TY3" fmla="*/ 120000 h 1200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2" h="120002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/>
            <a:endParaRPr/>
          </a:p>
        </p:txBody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8305" cy="41167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/>
            <a:r>
              <a:rPr lang="en-US" altLang="ko-KR" sz="11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●	min samples split 파라미터는 ~입니다. 더 노드를 분할할 수 있음에도 샘플이 4개 이하라 분할하지 않는 모습입니다.</a:t>
            </a:r>
            <a:endParaRPr lang="ko-KR" altLang="en-US" sz="1100" b="0" i="0" strike="noStrike" cap="non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635" cy="3429635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/>
            <a:r>
              <a:rPr lang="en-US" altLang="ko-KR" sz="11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앞에서 말씀드린 과적합이 실제로 어떻게 일어나는지 그래프를 통해 보겠습니다. 첫 번째 그림은 모든 파라미터를 디폴트 값으로 설정했을 때 입니다. 보시다시피 구역이 지나치게 세분화되어있어 test data에서 성능이 떨어질 가능성이 높아 보입니다. 두 번째 그림은 파라미터 값을 알맞게 설정했을 때 입니다. 이상치에 흔들리지 않고 적절히 구간을 나눈 모습입니다.</a:t>
            </a:r>
            <a:endParaRPr lang="ko-KR" altLang="en-US" sz="1100" b="0" i="0" strike="noStrike" cap="non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customXml" Target="../ink/ink5.xml"/><Relationship Id="rId18" Type="http://schemas.openxmlformats.org/officeDocument/2006/relationships/customXml" Target="../ink/ink7.xml"/><Relationship Id="rId3" Type="http://schemas.openxmlformats.org/officeDocument/2006/relationships/image" Target="../media/image18.png"/><Relationship Id="rId7" Type="http://schemas.openxmlformats.org/officeDocument/2006/relationships/customXml" Target="../ink/ink2.xml"/><Relationship Id="rId12" Type="http://schemas.openxmlformats.org/officeDocument/2006/relationships/image" Target="../media/image100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90.png"/><Relationship Id="rId19" Type="http://schemas.openxmlformats.org/officeDocument/2006/relationships/image" Target="../media/image140.png"/><Relationship Id="rId4" Type="http://schemas.openxmlformats.org/officeDocument/2006/relationships/image" Target="../media/image1.png"/><Relationship Id="rId9" Type="http://schemas.openxmlformats.org/officeDocument/2006/relationships/customXml" Target="../ink/ink3.xml"/><Relationship Id="rId1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customXml" Target="../ink/ink8.xml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customXml" Target="../ink/ink11.xml"/><Relationship Id="rId5" Type="http://schemas.openxmlformats.org/officeDocument/2006/relationships/image" Target="../media/image21.png"/><Relationship Id="rId10" Type="http://schemas.openxmlformats.org/officeDocument/2006/relationships/customXml" Target="../ink/ink10.xml"/><Relationship Id="rId4" Type="http://schemas.openxmlformats.org/officeDocument/2006/relationships/image" Target="../media/image20.png"/><Relationship Id="rId9" Type="http://schemas.openxmlformats.org/officeDocument/2006/relationships/customXml" Target="../ink/ink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BASIC </a:t>
            </a:r>
            <a:r>
              <a:rPr lang="ko" altLang="en-US" sz="2500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</a:t>
            </a:r>
            <a:r>
              <a:rPr lang="ko-KR" altLang="en-US" sz="2500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" sz="2500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스터디 </a:t>
            </a:r>
            <a:r>
              <a:rPr lang="en-US" altLang="ko" sz="2500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" sz="2500" b="1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endParaRPr sz="2500" b="1"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2022.0</a:t>
            </a:r>
            <a:r>
              <a:rPr lang="en-US" altLang="ko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.04</a:t>
            </a:r>
            <a:endParaRPr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김명빈</a:t>
            </a:r>
            <a:r>
              <a:rPr lang="en-US" altLang="ko-KR" sz="1100" dirty="0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 err="1">
                <a:solidFill>
                  <a:srgbClr val="19264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홍사훈</a:t>
            </a:r>
            <a:endParaRPr sz="1100" dirty="0">
              <a:solidFill>
                <a:srgbClr val="1926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앙상블 학습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B4188AA6-5AE7-9747-9C6B-4C59D2597BEF}"/>
              </a:ext>
            </a:extLst>
          </p:cNvPr>
          <p:cNvSpPr txBox="1"/>
          <p:nvPr/>
        </p:nvSpPr>
        <p:spPr>
          <a:xfrm>
            <a:off x="1408974" y="1154607"/>
            <a:ext cx="72125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분류기의 예측 결과를 결합하여 단일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분류기보다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신뢰성이 높은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예측값을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얻는 것이다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6A8188-2685-B745-BA9E-730841791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729" y="2079283"/>
            <a:ext cx="3683000" cy="265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앙상블 학습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B4188AA6-5AE7-9747-9C6B-4C59D2597BEF}"/>
              </a:ext>
            </a:extLst>
          </p:cNvPr>
          <p:cNvSpPr txBox="1"/>
          <p:nvPr/>
        </p:nvSpPr>
        <p:spPr>
          <a:xfrm>
            <a:off x="1408974" y="1154607"/>
            <a:ext cx="7212511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앙상블 학습의 특징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뛰어난 성능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쉬운 사용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다양한 활용도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대표적인 앙상블 알고리즘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랜덤포레스트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그래디언트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부스팅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앙상블 학습의 유형은 전통적으로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(Voting),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배깅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(Bagging),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부스팅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(Boosting)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나뉜다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AD5B84F-F47E-824D-AA23-0813A406C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599" y="2571750"/>
            <a:ext cx="4701260" cy="213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1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보팅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vs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배깅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B4188AA6-5AE7-9747-9C6B-4C59D2597BEF}"/>
              </a:ext>
            </a:extLst>
          </p:cNvPr>
          <p:cNvSpPr txBox="1"/>
          <p:nvPr/>
        </p:nvSpPr>
        <p:spPr>
          <a:xfrm>
            <a:off x="1408974" y="1154607"/>
            <a:ext cx="76226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공통점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여러개의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분류기가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투표를 통해 최종 예측 결과를 결정하는 방식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차이점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보팅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서로 다른 알고리즘 분류기의 결합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배깅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각각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분류기가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모두 같은 유형의 알고리즘 기반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샘플링을 다르게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부트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스트래핑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47FDD5F1-0200-304F-BA7B-B2F2B1FFF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810" y="2508788"/>
            <a:ext cx="4273677" cy="263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30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보팅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B4188AA6-5AE7-9747-9C6B-4C59D2597BEF}"/>
              </a:ext>
            </a:extLst>
          </p:cNvPr>
          <p:cNvSpPr txBox="1"/>
          <p:nvPr/>
        </p:nvSpPr>
        <p:spPr>
          <a:xfrm>
            <a:off x="1408974" y="1154607"/>
            <a:ext cx="7212511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하드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보팅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다수결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다수의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분류기가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결정한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예측값을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최종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보팅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결정값으로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보팅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레이블 값 결정 확률을 모두 더한 평균 중 가장 높은 레이블 값을 최종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보팅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결정값으로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일반적으로 소프트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보팅이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예측 성능이 좋아 더 많이 사용된다</a:t>
            </a:r>
          </a:p>
        </p:txBody>
      </p:sp>
      <p:pic>
        <p:nvPicPr>
          <p:cNvPr id="6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9CC31D3E-FB00-1E4C-AA28-4902883F3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276" y="2631904"/>
            <a:ext cx="5723906" cy="22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부스팅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스태킹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B4188AA6-5AE7-9747-9C6B-4C59D2597BEF}"/>
              </a:ext>
            </a:extLst>
          </p:cNvPr>
          <p:cNvSpPr txBox="1"/>
          <p:nvPr/>
        </p:nvSpPr>
        <p:spPr>
          <a:xfrm>
            <a:off x="1408974" y="1154607"/>
            <a:ext cx="7212511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부스팅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여러개의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분류기가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순차적으로 학습 수행하는 것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앞선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분류기가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예측이 틀린 데이터에 대해 가중치를 부여해 다음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분류기로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넘겨 계속해서 예측을 진행하는 것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성능이 매우 뛰어나 앙상블 학습 주도 유형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스태킹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여러가지 다른 모델의 예측 결과값을 다시 학습 데이터로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재학습시켜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결과를 예측하는 방법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616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랜덤포레스트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BB2E8-F505-4B4C-806E-495EDEC00FE6}"/>
              </a:ext>
            </a:extLst>
          </p:cNvPr>
          <p:cNvSpPr txBox="1"/>
          <p:nvPr/>
        </p:nvSpPr>
        <p:spPr>
          <a:xfrm>
            <a:off x="1503106" y="1177974"/>
            <a:ext cx="72617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배깅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방식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알고리즘으로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여러개의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분류기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만들어서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보팅으로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최종 결정하는 알고리즘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데이터세트로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서브세트를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활용한다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서브세트란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전체 데이터 건수와 동일한 건수로 일부 중첩되게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샘플링된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세트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이때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일부 중첩된 데이터 세트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(=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부트스트래핑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E5E62118-BB8F-5146-B784-05437F466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911" y="2797631"/>
            <a:ext cx="5910144" cy="227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92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5. Gradient Boosting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BB2E8-F505-4B4C-806E-495EDEC00FE6}"/>
              </a:ext>
            </a:extLst>
          </p:cNvPr>
          <p:cNvSpPr txBox="1"/>
          <p:nvPr/>
        </p:nvSpPr>
        <p:spPr>
          <a:xfrm>
            <a:off x="1503106" y="1177974"/>
            <a:ext cx="72617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GBM :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부스팅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알고리즘은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여러개의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약한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학습기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(weak learner)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순차적으로 학습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예측하면서 잘못 예측한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데잍에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가중치를 부여하며 오류를 개선해 나가는 학습 방식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대표적으로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AdaBoost / Gradient Boost 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있다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AdaBoost :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약한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학습기가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순차적으로 예측을 진행하며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각각의 약한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학습기는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가중치 할당이 다름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(ex) 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첫번째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0.3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두번째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세번째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0.8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과 같은 방식으로 진행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ACDCA4A1-A61A-EE41-B72A-2F7D5A15D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630" y="2918531"/>
            <a:ext cx="4740705" cy="20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16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5. Gradient Boosting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BB2E8-F505-4B4C-806E-495EDEC00FE6}"/>
              </a:ext>
            </a:extLst>
          </p:cNvPr>
          <p:cNvSpPr txBox="1"/>
          <p:nvPr/>
        </p:nvSpPr>
        <p:spPr>
          <a:xfrm>
            <a:off x="1503106" y="1177974"/>
            <a:ext cx="72617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GBM :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부스팅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알고리즘은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여러개의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약한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학습기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(weak learner)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순차적으로 학습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예측하면서 잘못 예측한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데잍에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가중치를 부여하며 오류를 개선해 나가는 학습 방식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대표적으로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AdaBoost / Gradient Boost 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있다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GBM (Gradient Boosting Machine) :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에이다부스트와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유사하나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가중치 업데이트에 경사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하강법을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이용하는 것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이때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경사하강법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(Gradient Descent)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이란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</a:p>
          <a:p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-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오류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실제값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예측값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-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결과값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y, 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피처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x1,x2,x3 </a:t>
            </a: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- 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피처에 기반한 예측 함수는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F(x)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-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오류식은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h(x) = y– F(x) 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오류식을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최소화하는 방향성을 가지고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반복적으로 가중치 값을 업데이트 하는 것이다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193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0CF09D8-445D-234A-8298-2393996ABAE8}"/>
              </a:ext>
            </a:extLst>
          </p:cNvPr>
          <p:cNvSpPr>
            <a:spLocks noGrp="1"/>
          </p:cNvSpPr>
          <p:nvPr/>
        </p:nvSpPr>
        <p:spPr>
          <a:xfrm>
            <a:off x="1353975" y="-161582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600" b="1" dirty="0">
                <a:latin typeface="맑은 고딕" panose="020B0503020000020004" pitchFamily="50" charset="-127"/>
              </a:rPr>
              <a:t>4.6 </a:t>
            </a:r>
            <a:r>
              <a:rPr lang="en-US" altLang="ko-KR" sz="2600" b="1" dirty="0" err="1">
                <a:latin typeface="맑은 고딕" panose="020B0503020000020004" pitchFamily="50" charset="-127"/>
              </a:rPr>
              <a:t>XGBoost</a:t>
            </a:r>
            <a:r>
              <a:rPr lang="en-US" altLang="ko-KR" sz="2600" b="1" dirty="0">
                <a:latin typeface="맑은 고딕" panose="020B0503020000020004" pitchFamily="50" charset="-127"/>
              </a:rPr>
              <a:t> </a:t>
            </a:r>
            <a:r>
              <a:rPr lang="ko-KR" altLang="en-US" sz="2600" b="1" dirty="0">
                <a:latin typeface="맑은 고딕" panose="020B0503020000020004" pitchFamily="50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24653-CC26-D4C7-8E70-C46F6BD6F1A7}"/>
              </a:ext>
            </a:extLst>
          </p:cNvPr>
          <p:cNvSpPr txBox="1"/>
          <p:nvPr/>
        </p:nvSpPr>
        <p:spPr>
          <a:xfrm>
            <a:off x="1181088" y="909024"/>
            <a:ext cx="845217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💡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GBM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기반이지만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GBM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느린 수행 및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과적합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규제 부재 등의 문제를 해결하는 알고리즘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💡 파이썬 래퍼와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사이킷런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래퍼 두 가지 방법으로 구현 가능하다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46E13-D9F3-DA3A-75A4-BB633400CC50}"/>
              </a:ext>
            </a:extLst>
          </p:cNvPr>
          <p:cNvSpPr txBox="1"/>
          <p:nvPr/>
        </p:nvSpPr>
        <p:spPr>
          <a:xfrm>
            <a:off x="1353963" y="1767304"/>
            <a:ext cx="761716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주요 장점</a:t>
            </a:r>
            <a:endParaRPr lang="en-US" altLang="ko-KR" sz="130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뛰어난 예측 성능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GBM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대비 빠른 수행 시간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과적합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규제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Tree pruning (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이상 긍정이득이 없는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분할을 가지치기 하여 분할 수를 줄임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자체 내장된 교차검증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조기중단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지정한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부스팅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횟수에 도달하지 않아도 예측 오류가 더 이상 개선되지 않으면 반복 중지하여 시간 개선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결손값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자체 처리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52F9BA-9D02-94B4-6EFC-E149B3B54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971" y="105734"/>
            <a:ext cx="7359731" cy="26221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9AA922-904D-461D-FA92-1205F0EFF2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03" b="44932"/>
          <a:stretch/>
        </p:blipFill>
        <p:spPr>
          <a:xfrm>
            <a:off x="1353949" y="2727910"/>
            <a:ext cx="7301753" cy="2164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529FAA-7C17-19C7-932A-3EDB0BFCB5A3}"/>
              </a:ext>
            </a:extLst>
          </p:cNvPr>
          <p:cNvSpPr txBox="1"/>
          <p:nvPr/>
        </p:nvSpPr>
        <p:spPr>
          <a:xfrm>
            <a:off x="2674576" y="1200518"/>
            <a:ext cx="4660497" cy="290848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ko-KR" altLang="en-US" sz="1300" b="1" dirty="0" err="1">
                <a:solidFill>
                  <a:schemeClr val="bg1"/>
                </a:solidFill>
                <a:highlight>
                  <a:srgbClr val="80808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과적합</a:t>
            </a:r>
            <a:r>
              <a:rPr lang="ko-KR" altLang="en-US" sz="1300" b="1" dirty="0">
                <a:solidFill>
                  <a:schemeClr val="bg1"/>
                </a:solidFill>
                <a:highlight>
                  <a:srgbClr val="80808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제어 </a:t>
            </a:r>
            <a:endParaRPr lang="en-US" altLang="ko-KR" sz="1300" b="1" dirty="0">
              <a:solidFill>
                <a:schemeClr val="bg1"/>
              </a:solidFill>
              <a:highlight>
                <a:srgbClr val="80808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300" b="1" dirty="0">
              <a:solidFill>
                <a:schemeClr val="bg1"/>
              </a:solidFill>
              <a:highlight>
                <a:srgbClr val="80808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chemeClr val="bg1"/>
                </a:solidFill>
                <a:effectLst/>
                <a:latin typeface="Helvetica Neue"/>
                <a:ea typeface="맑은 고딕" panose="020B0503020000020004" pitchFamily="50" charset="-127"/>
              </a:rPr>
              <a:t>- eta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Helvetica Neue"/>
                <a:ea typeface="맑은 고딕" panose="020B0503020000020004" pitchFamily="50" charset="-127"/>
              </a:rPr>
              <a:t>값을 낮춥니다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Helvetica Neue"/>
                <a:ea typeface="맑은 고딕" panose="020B0503020000020004" pitchFamily="50" charset="-127"/>
              </a:rPr>
              <a:t>.(0.01 ~ 0.1)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bg1"/>
              </a:solidFill>
              <a:effectLst/>
              <a:latin typeface="Helvetica Neue"/>
              <a:ea typeface="맑은 고딕" panose="020B0503020000020004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chemeClr val="bg1"/>
                </a:solidFill>
                <a:effectLst/>
                <a:latin typeface="Helvetica Neue"/>
                <a:ea typeface="맑은 고딕" panose="020B0503020000020004" pitchFamily="50" charset="-127"/>
              </a:rPr>
              <a:t>- </a:t>
            </a:r>
            <a:r>
              <a:rPr lang="en-US" altLang="ko-KR" sz="1600" b="0" i="0" dirty="0" err="1">
                <a:solidFill>
                  <a:schemeClr val="bg1"/>
                </a:solidFill>
                <a:effectLst/>
                <a:latin typeface="Helvetica Neue"/>
                <a:ea typeface="맑은 고딕" panose="020B0503020000020004" pitchFamily="50" charset="-127"/>
              </a:rPr>
              <a:t>max_depth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Helvetica Neue"/>
                <a:ea typeface="맑은 고딕" panose="020B0503020000020004" pitchFamily="50" charset="-127"/>
              </a:rPr>
              <a:t>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Helvetica Neue"/>
                <a:ea typeface="맑은 고딕" panose="020B0503020000020004" pitchFamily="50" charset="-127"/>
              </a:rPr>
              <a:t>값을 낮춥니다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Helvetica Neue"/>
                <a:ea typeface="맑은 고딕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bg1"/>
              </a:solidFill>
              <a:effectLst/>
              <a:latin typeface="Helvetica Neue"/>
              <a:ea typeface="맑은 고딕" panose="020B0503020000020004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Helvetica Neue"/>
                <a:ea typeface="맑은 고딕" panose="020B0503020000020004" pitchFamily="50" charset="-127"/>
              </a:rPr>
              <a:t>- </a:t>
            </a:r>
            <a:r>
              <a:rPr lang="en-US" altLang="ko-KR" sz="1600" b="0" i="0" dirty="0" err="1">
                <a:solidFill>
                  <a:schemeClr val="bg1"/>
                </a:solidFill>
                <a:effectLst/>
                <a:latin typeface="Helvetica Neue"/>
                <a:ea typeface="맑은 고딕" panose="020B0503020000020004" pitchFamily="50" charset="-127"/>
              </a:rPr>
              <a:t>min_child_weight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Helvetica Neue"/>
                <a:ea typeface="맑은 고딕" panose="020B0503020000020004" pitchFamily="50" charset="-127"/>
              </a:rPr>
              <a:t>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Helvetica Neue"/>
                <a:ea typeface="맑은 고딕" panose="020B0503020000020004" pitchFamily="50" charset="-127"/>
              </a:rPr>
              <a:t>값을 높입니다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Helvetica Neue"/>
                <a:ea typeface="맑은 고딕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bg1"/>
              </a:solidFill>
              <a:effectLst/>
              <a:latin typeface="Helvetica Neue"/>
              <a:ea typeface="맑은 고딕" panose="020B0503020000020004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Helvetica Neue"/>
                <a:ea typeface="맑은 고딕" panose="020B0503020000020004" pitchFamily="50" charset="-127"/>
              </a:rPr>
              <a:t>-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Helvetica Neue"/>
                <a:ea typeface="맑은 고딕" panose="020B0503020000020004" pitchFamily="50" charset="-127"/>
              </a:rPr>
              <a:t>gamma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Helvetica Neue"/>
                <a:ea typeface="맑은 고딕" panose="020B0503020000020004" pitchFamily="50" charset="-127"/>
              </a:rPr>
              <a:t>값을 높입니다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Helvetica Neue"/>
                <a:ea typeface="맑은 고딕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bg1"/>
              </a:solidFill>
              <a:effectLst/>
              <a:latin typeface="Helvetica Neue"/>
              <a:ea typeface="맑은 고딕" panose="020B0503020000020004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chemeClr val="bg1"/>
                </a:solidFill>
                <a:effectLst/>
                <a:latin typeface="Helvetica Neue"/>
                <a:ea typeface="맑은 고딕" panose="020B0503020000020004" pitchFamily="50" charset="-127"/>
              </a:rPr>
              <a:t>- subsample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Helvetica Neue"/>
                <a:ea typeface="맑은 고딕" panose="020B0503020000020004" pitchFamily="50" charset="-127"/>
              </a:rPr>
              <a:t>과 </a:t>
            </a:r>
            <a:r>
              <a:rPr lang="en-US" altLang="ko-KR" sz="1600" b="0" i="0" dirty="0" err="1">
                <a:solidFill>
                  <a:schemeClr val="bg1"/>
                </a:solidFill>
                <a:effectLst/>
                <a:latin typeface="Helvetica Neue"/>
                <a:ea typeface="맑은 고딕" panose="020B0503020000020004" pitchFamily="50" charset="-127"/>
              </a:rPr>
              <a:t>colsample_bytree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Helvetica Neue"/>
                <a:ea typeface="맑은 고딕" panose="020B0503020000020004" pitchFamily="50" charset="-127"/>
              </a:rPr>
              <a:t>를 낮춥니다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Helvetica Neue"/>
                <a:ea typeface="맑은 고딕" panose="020B0503020000020004" pitchFamily="50" charset="-127"/>
              </a:rPr>
              <a:t>.</a:t>
            </a:r>
          </a:p>
          <a:p>
            <a:endParaRPr lang="ko-KR" altLang="en-US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18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응용통계학과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김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명빈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영어영문학과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김하영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경영학부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송민주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홍사훈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7E48A2-3E59-2F32-F174-E885970B1D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67" b="19923"/>
          <a:stretch/>
        </p:blipFill>
        <p:spPr>
          <a:xfrm>
            <a:off x="2235300" y="1346970"/>
            <a:ext cx="2894076" cy="26127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0CF09D8-445D-234A-8298-2393996ABAE8}"/>
              </a:ext>
            </a:extLst>
          </p:cNvPr>
          <p:cNvSpPr>
            <a:spLocks noGrp="1"/>
          </p:cNvSpPr>
          <p:nvPr/>
        </p:nvSpPr>
        <p:spPr>
          <a:xfrm>
            <a:off x="1353975" y="-161582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600" b="1" dirty="0">
                <a:latin typeface="맑은 고딕" panose="020B0503020000020004" pitchFamily="50" charset="-127"/>
              </a:rPr>
              <a:t>4.6 </a:t>
            </a:r>
            <a:r>
              <a:rPr lang="en-US" altLang="ko-KR" sz="2600" b="1" dirty="0" err="1">
                <a:latin typeface="맑은 고딕" panose="020B0503020000020004" pitchFamily="50" charset="-127"/>
              </a:rPr>
              <a:t>XGBoost</a:t>
            </a:r>
            <a:r>
              <a:rPr lang="en-US" altLang="ko-KR" sz="2600" b="1" dirty="0">
                <a:latin typeface="맑은 고딕" panose="020B0503020000020004" pitchFamily="50" charset="-127"/>
              </a:rPr>
              <a:t> – </a:t>
            </a:r>
            <a:r>
              <a:rPr lang="ko-KR" altLang="en-US" sz="2600" b="1" dirty="0">
                <a:latin typeface="맑은 고딕" panose="020B0503020000020004" pitchFamily="50" charset="-127"/>
              </a:rPr>
              <a:t>위스콘신 유방암 예측 </a:t>
            </a:r>
            <a:r>
              <a:rPr lang="en-US" altLang="ko-KR" sz="2600" b="1" dirty="0">
                <a:latin typeface="맑은 고딕" panose="020B0503020000020004" pitchFamily="50" charset="-127"/>
              </a:rPr>
              <a:t>(</a:t>
            </a:r>
            <a:r>
              <a:rPr lang="ko-KR" altLang="en-US" sz="2600" b="1" dirty="0">
                <a:latin typeface="맑은 고딕" panose="020B0503020000020004" pitchFamily="50" charset="-127"/>
              </a:rPr>
              <a:t>파이썬 래퍼</a:t>
            </a:r>
            <a:r>
              <a:rPr lang="en-US" altLang="ko-KR" sz="2600" b="1" dirty="0">
                <a:latin typeface="맑은 고딕" panose="020B0503020000020004" pitchFamily="50" charset="-127"/>
              </a:rPr>
              <a:t>)</a:t>
            </a:r>
            <a:r>
              <a:rPr lang="ko-KR" altLang="en-US" sz="2600" b="1" dirty="0">
                <a:latin typeface="맑은 고딕" panose="020B0503020000020004" pitchFamily="50" charset="-127"/>
              </a:rPr>
              <a:t> </a:t>
            </a:r>
            <a:r>
              <a:rPr lang="en-US" altLang="ko-KR" sz="2600" b="1" dirty="0">
                <a:latin typeface="맑은 고딕" panose="020B0503020000020004" pitchFamily="50" charset="-127"/>
              </a:rPr>
              <a:t> </a:t>
            </a:r>
            <a:r>
              <a:rPr lang="ko-KR" altLang="en-US" sz="2600" b="1" dirty="0">
                <a:latin typeface="맑은 고딕" panose="020B0503020000020004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C05801-6E80-D5B1-46E5-0FA61E89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356" y="800131"/>
            <a:ext cx="4264546" cy="24580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631251-0391-A47A-03DA-54DA50094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356" y="3019989"/>
            <a:ext cx="6477232" cy="20671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A9F2EB-064E-9DDF-ACE4-80131BC5102A}"/>
              </a:ext>
            </a:extLst>
          </p:cNvPr>
          <p:cNvSpPr txBox="1"/>
          <p:nvPr/>
        </p:nvSpPr>
        <p:spPr>
          <a:xfrm>
            <a:off x="4906726" y="4258401"/>
            <a:ext cx="314528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💡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80%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학습용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20%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테스트용으로 분할 후 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다시 학습용에서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90%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최종 학습용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      </a:t>
            </a: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10%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검증용으로 분할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209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773369-2304-ED69-8A5A-D209AA36D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658" y="884891"/>
            <a:ext cx="5171684" cy="2681269"/>
          </a:xfrm>
          <a:prstGeom prst="rect">
            <a:avLst/>
          </a:prstGeom>
        </p:spPr>
      </p:pic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0CF09D8-445D-234A-8298-2393996ABAE8}"/>
              </a:ext>
            </a:extLst>
          </p:cNvPr>
          <p:cNvSpPr>
            <a:spLocks noGrp="1"/>
          </p:cNvSpPr>
          <p:nvPr/>
        </p:nvSpPr>
        <p:spPr>
          <a:xfrm>
            <a:off x="1353975" y="-161582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600" b="1" dirty="0">
                <a:latin typeface="맑은 고딕" panose="020B0503020000020004" pitchFamily="50" charset="-127"/>
              </a:rPr>
              <a:t>4.6 </a:t>
            </a:r>
            <a:r>
              <a:rPr lang="en-US" altLang="ko-KR" sz="2600" b="1" dirty="0" err="1">
                <a:latin typeface="맑은 고딕" panose="020B0503020000020004" pitchFamily="50" charset="-127"/>
              </a:rPr>
              <a:t>XGBoost</a:t>
            </a:r>
            <a:r>
              <a:rPr lang="en-US" altLang="ko-KR" sz="2600" b="1" dirty="0">
                <a:latin typeface="맑은 고딕" panose="020B0503020000020004" pitchFamily="50" charset="-127"/>
              </a:rPr>
              <a:t> – </a:t>
            </a:r>
            <a:r>
              <a:rPr lang="ko-KR" altLang="en-US" sz="2600" b="1" dirty="0">
                <a:latin typeface="맑은 고딕" panose="020B0503020000020004" pitchFamily="50" charset="-127"/>
              </a:rPr>
              <a:t>위스콘신 유방암 예측 </a:t>
            </a:r>
            <a:r>
              <a:rPr lang="en-US" altLang="ko-KR" sz="2600" b="1" dirty="0">
                <a:latin typeface="맑은 고딕" panose="020B0503020000020004" pitchFamily="50" charset="-127"/>
              </a:rPr>
              <a:t>(</a:t>
            </a:r>
            <a:r>
              <a:rPr lang="ko-KR" altLang="en-US" sz="2600" b="1" dirty="0">
                <a:latin typeface="맑은 고딕" panose="020B0503020000020004" pitchFamily="50" charset="-127"/>
              </a:rPr>
              <a:t>학습</a:t>
            </a:r>
            <a:r>
              <a:rPr lang="en-US" altLang="ko-KR" sz="2600" b="1" dirty="0">
                <a:latin typeface="맑은 고딕" panose="020B0503020000020004" pitchFamily="50" charset="-127"/>
              </a:rPr>
              <a:t>) </a:t>
            </a:r>
            <a:r>
              <a:rPr lang="ko-KR" altLang="en-US" sz="2600" b="1" dirty="0">
                <a:latin typeface="맑은 고딕" panose="020B0503020000020004" pitchFamily="50" charset="-127"/>
              </a:rPr>
              <a:t> </a:t>
            </a:r>
            <a:r>
              <a:rPr lang="en-US" altLang="ko-KR" sz="2600" b="1" dirty="0">
                <a:latin typeface="맑은 고딕" panose="020B0503020000020004" pitchFamily="50" charset="-127"/>
              </a:rPr>
              <a:t> </a:t>
            </a:r>
            <a:r>
              <a:rPr lang="ko-KR" altLang="en-US" sz="2600" b="1" dirty="0">
                <a:latin typeface="맑은 고딕" panose="020B0503020000020004" pitchFamily="50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A9F2EB-064E-9DDF-ACE4-80131BC5102A}"/>
              </a:ext>
            </a:extLst>
          </p:cNvPr>
          <p:cNvSpPr txBox="1"/>
          <p:nvPr/>
        </p:nvSpPr>
        <p:spPr>
          <a:xfrm>
            <a:off x="4541056" y="1145104"/>
            <a:ext cx="314528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💡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XGBoost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는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사이킷런과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 다르게 전용 데이터 객체인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DMatric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사용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numpy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, pandas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형태의 데이터 세트를 모두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dmatrix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으로 생성하여야 함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)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BE293BA-A6E3-5AB7-F234-E3D25301E662}"/>
                  </a:ext>
                </a:extLst>
              </p14:cNvPr>
              <p14:cNvContentPartPr/>
              <p14:nvPr/>
            </p14:nvContentPartPr>
            <p14:xfrm>
              <a:off x="1899186" y="1093372"/>
              <a:ext cx="537120" cy="104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BE293BA-A6E3-5AB7-F234-E3D25301E6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3546" y="1021732"/>
                <a:ext cx="6087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A2B99AA7-5A16-E8FA-D894-7DE8AF849B5C}"/>
                  </a:ext>
                </a:extLst>
              </p14:cNvPr>
              <p14:cNvContentPartPr/>
              <p14:nvPr/>
            </p14:nvContentPartPr>
            <p14:xfrm>
              <a:off x="1965426" y="1182292"/>
              <a:ext cx="500040" cy="291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A2B99AA7-5A16-E8FA-D894-7DE8AF849B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29426" y="1110652"/>
                <a:ext cx="5716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2F0248F-7491-EA2C-5052-50AAE29F35FD}"/>
                  </a:ext>
                </a:extLst>
              </p14:cNvPr>
              <p14:cNvContentPartPr/>
              <p14:nvPr/>
            </p14:nvContentPartPr>
            <p14:xfrm>
              <a:off x="1984146" y="1282012"/>
              <a:ext cx="505440" cy="277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2F0248F-7491-EA2C-5052-50AAE29F35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48146" y="1210012"/>
                <a:ext cx="5770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3711577-4F19-7B94-2D3F-83386EA23302}"/>
                  </a:ext>
                </a:extLst>
              </p14:cNvPr>
              <p14:cNvContentPartPr/>
              <p14:nvPr/>
            </p14:nvContentPartPr>
            <p14:xfrm>
              <a:off x="2191506" y="3251932"/>
              <a:ext cx="386280" cy="478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3711577-4F19-7B94-2D3F-83386EA2330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55866" y="3179932"/>
                <a:ext cx="4579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96BD411-D839-385A-01B6-A0285A4B2183}"/>
                  </a:ext>
                </a:extLst>
              </p14:cNvPr>
              <p14:cNvContentPartPr/>
              <p14:nvPr/>
            </p14:nvContentPartPr>
            <p14:xfrm>
              <a:off x="2709906" y="3283612"/>
              <a:ext cx="735120" cy="536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96BD411-D839-385A-01B6-A0285A4B218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74266" y="3211972"/>
                <a:ext cx="8067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D2DFDEEB-D9B4-CF76-7FBB-DDB0F4C6CC83}"/>
                  </a:ext>
                </a:extLst>
              </p14:cNvPr>
              <p14:cNvContentPartPr/>
              <p14:nvPr/>
            </p14:nvContentPartPr>
            <p14:xfrm>
              <a:off x="2714586" y="3421132"/>
              <a:ext cx="1199880" cy="3888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D2DFDEEB-D9B4-CF76-7FBB-DDB0F4C6CC8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78946" y="3349132"/>
                <a:ext cx="1271520" cy="18252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그림 20">
            <a:extLst>
              <a:ext uri="{FF2B5EF4-FFF2-40B4-BE49-F238E27FC236}">
                <a16:creationId xmlns:a16="http://schemas.microsoft.com/office/drawing/2014/main" id="{23748D59-D8DE-25D3-8C4E-D7072F380B0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43354"/>
          <a:stretch/>
        </p:blipFill>
        <p:spPr>
          <a:xfrm>
            <a:off x="1181088" y="3673706"/>
            <a:ext cx="3598302" cy="13538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68FFD2-012F-7EC3-3E53-01966C0C7FDE}"/>
              </a:ext>
            </a:extLst>
          </p:cNvPr>
          <p:cNvSpPr txBox="1"/>
          <p:nvPr/>
        </p:nvSpPr>
        <p:spPr>
          <a:xfrm>
            <a:off x="4977353" y="3752174"/>
            <a:ext cx="314528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💡</a:t>
            </a:r>
            <a:r>
              <a:rPr lang="en-US" altLang="ko-KR" sz="1100" dirty="0" err="1">
                <a:latin typeface="Helvetica Neue"/>
                <a:ea typeface="맑은 고딕" panose="020B0503020000020004" pitchFamily="50" charset="-127"/>
              </a:rPr>
              <a:t>logloss</a:t>
            </a:r>
            <a:r>
              <a:rPr lang="ko-KR" altLang="en-US" sz="1100" dirty="0">
                <a:latin typeface="Helvetica Neue"/>
                <a:ea typeface="맑은 고딕" panose="020B0503020000020004" pitchFamily="50" charset="-127"/>
              </a:rPr>
              <a:t>가 지속적으로 감소하다가 더 이상 향상되지 않기 때문에 </a:t>
            </a:r>
            <a:r>
              <a:rPr lang="en-US" altLang="ko-KR" sz="1100" dirty="0">
                <a:latin typeface="Helvetica Neue"/>
                <a:ea typeface="맑은 고딕" panose="020B0503020000020004" pitchFamily="50" charset="-127"/>
              </a:rPr>
              <a:t>176 </a:t>
            </a:r>
            <a:r>
              <a:rPr lang="ko-KR" altLang="en-US" sz="1100" dirty="0">
                <a:latin typeface="Helvetica Neue"/>
                <a:ea typeface="맑은 고딕" panose="020B0503020000020004" pitchFamily="50" charset="-127"/>
              </a:rPr>
              <a:t>번째에서 조기중단 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5A6B9FC0-329B-27C2-2044-56B3DAF6BFCD}"/>
              </a:ext>
            </a:extLst>
          </p:cNvPr>
          <p:cNvSpPr/>
          <p:nvPr/>
        </p:nvSpPr>
        <p:spPr>
          <a:xfrm>
            <a:off x="4689835" y="3673706"/>
            <a:ext cx="51847" cy="135380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3C6B6763-35A7-0290-E868-1F91EF1B6BE0}"/>
                  </a:ext>
                </a:extLst>
              </p14:cNvPr>
              <p14:cNvContentPartPr/>
              <p14:nvPr/>
            </p14:nvContentPartPr>
            <p14:xfrm>
              <a:off x="3445026" y="4924132"/>
              <a:ext cx="1139040" cy="3924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3C6B6763-35A7-0290-E868-1F91EF1B6BE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09386" y="4852492"/>
                <a:ext cx="1210680" cy="1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2325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0CF09D8-445D-234A-8298-2393996ABAE8}"/>
              </a:ext>
            </a:extLst>
          </p:cNvPr>
          <p:cNvSpPr>
            <a:spLocks noGrp="1"/>
          </p:cNvSpPr>
          <p:nvPr/>
        </p:nvSpPr>
        <p:spPr>
          <a:xfrm>
            <a:off x="1353975" y="-161582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600" b="1" dirty="0">
                <a:latin typeface="맑은 고딕" panose="020B0503020000020004" pitchFamily="50" charset="-127"/>
              </a:rPr>
              <a:t>4.6 </a:t>
            </a:r>
            <a:r>
              <a:rPr lang="en-US" altLang="ko-KR" sz="2600" b="1" dirty="0" err="1">
                <a:latin typeface="맑은 고딕" panose="020B0503020000020004" pitchFamily="50" charset="-127"/>
              </a:rPr>
              <a:t>XGBoost</a:t>
            </a:r>
            <a:r>
              <a:rPr lang="en-US" altLang="ko-KR" sz="2600" b="1" dirty="0">
                <a:latin typeface="맑은 고딕" panose="020B0503020000020004" pitchFamily="50" charset="-127"/>
              </a:rPr>
              <a:t> – </a:t>
            </a:r>
            <a:r>
              <a:rPr lang="ko-KR" altLang="en-US" sz="2600" b="1" dirty="0">
                <a:latin typeface="맑은 고딕" panose="020B0503020000020004" pitchFamily="50" charset="-127"/>
              </a:rPr>
              <a:t>위스콘신 유방암 예측 </a:t>
            </a:r>
            <a:r>
              <a:rPr lang="en-US" altLang="ko-KR" sz="2600" b="1" dirty="0">
                <a:latin typeface="맑은 고딕" panose="020B0503020000020004" pitchFamily="50" charset="-127"/>
              </a:rPr>
              <a:t>(</a:t>
            </a:r>
            <a:r>
              <a:rPr lang="ko-KR" altLang="en-US" sz="2600" b="1" dirty="0">
                <a:latin typeface="맑은 고딕" panose="020B0503020000020004" pitchFamily="50" charset="-127"/>
              </a:rPr>
              <a:t>예측</a:t>
            </a:r>
            <a:r>
              <a:rPr lang="en-US" altLang="ko-KR" sz="2600" b="1" dirty="0">
                <a:latin typeface="맑은 고딕" panose="020B0503020000020004" pitchFamily="50" charset="-127"/>
              </a:rPr>
              <a:t>) </a:t>
            </a:r>
            <a:r>
              <a:rPr lang="ko-KR" altLang="en-US" sz="2600" b="1" dirty="0">
                <a:latin typeface="맑은 고딕" panose="020B0503020000020004" pitchFamily="50" charset="-127"/>
              </a:rPr>
              <a:t> </a:t>
            </a:r>
            <a:r>
              <a:rPr lang="en-US" altLang="ko-KR" sz="2600" b="1" dirty="0">
                <a:latin typeface="맑은 고딕" panose="020B0503020000020004" pitchFamily="50" charset="-127"/>
              </a:rPr>
              <a:t> </a:t>
            </a:r>
            <a:r>
              <a:rPr lang="ko-KR" altLang="en-US" sz="2600" b="1" dirty="0">
                <a:latin typeface="맑은 고딕" panose="020B0503020000020004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051E82-35CB-4935-8E73-BCE1F537F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625" y="916030"/>
            <a:ext cx="4890371" cy="8702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70A9F-EF7E-0E69-D704-5362A13804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433"/>
          <a:stretch/>
        </p:blipFill>
        <p:spPr>
          <a:xfrm>
            <a:off x="1524613" y="1767805"/>
            <a:ext cx="4306196" cy="24596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CD81AC-8174-E8AA-C39E-8067269DD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613" y="4309064"/>
            <a:ext cx="4470935" cy="6381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E58E5F6-3471-B891-FE2D-AC1C1FF60425}"/>
                  </a:ext>
                </a:extLst>
              </p14:cNvPr>
              <p14:cNvContentPartPr/>
              <p14:nvPr/>
            </p14:nvContentPartPr>
            <p14:xfrm>
              <a:off x="1682466" y="4840612"/>
              <a:ext cx="3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E58E5F6-3471-B891-FE2D-AC1C1FF604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6826" y="4768612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F94E377-9D49-28D8-2BA2-39E7503211A6}"/>
                  </a:ext>
                </a:extLst>
              </p14:cNvPr>
              <p14:cNvContentPartPr/>
              <p14:nvPr/>
            </p14:nvContentPartPr>
            <p14:xfrm>
              <a:off x="1682466" y="4840612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F94E377-9D49-28D8-2BA2-39E7503211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6826" y="4768612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FB7A01C6-4732-FD85-0717-972244A51CEB}"/>
                  </a:ext>
                </a:extLst>
              </p14:cNvPr>
              <p14:cNvContentPartPr/>
              <p14:nvPr/>
            </p14:nvContentPartPr>
            <p14:xfrm>
              <a:off x="1682466" y="4840612"/>
              <a:ext cx="36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FB7A01C6-4732-FD85-0717-972244A51C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6826" y="4768612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6AB22FE4-490C-583C-0703-43A6840EAA29}"/>
                  </a:ext>
                </a:extLst>
              </p14:cNvPr>
              <p14:cNvContentPartPr/>
              <p14:nvPr/>
            </p14:nvContentPartPr>
            <p14:xfrm>
              <a:off x="1706226" y="4806772"/>
              <a:ext cx="4241520" cy="442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6AB22FE4-490C-583C-0703-43A6840EAA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70226" y="4734772"/>
                <a:ext cx="4313160" cy="18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9519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0CF09D8-445D-234A-8298-2393996ABAE8}"/>
              </a:ext>
            </a:extLst>
          </p:cNvPr>
          <p:cNvSpPr>
            <a:spLocks noGrp="1"/>
          </p:cNvSpPr>
          <p:nvPr/>
        </p:nvSpPr>
        <p:spPr>
          <a:xfrm>
            <a:off x="1353975" y="-161582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600" b="1" dirty="0">
                <a:latin typeface="맑은 고딕" panose="020B0503020000020004" pitchFamily="50" charset="-127"/>
              </a:rPr>
              <a:t>4.6 </a:t>
            </a:r>
            <a:r>
              <a:rPr lang="en-US" altLang="ko-KR" sz="2600" b="1" dirty="0" err="1">
                <a:latin typeface="맑은 고딕" panose="020B0503020000020004" pitchFamily="50" charset="-127"/>
              </a:rPr>
              <a:t>XGBoost</a:t>
            </a:r>
            <a:r>
              <a:rPr lang="en-US" altLang="ko-KR" sz="2600" b="1" dirty="0">
                <a:latin typeface="맑은 고딕" panose="020B0503020000020004" pitchFamily="50" charset="-127"/>
              </a:rPr>
              <a:t> – </a:t>
            </a:r>
            <a:r>
              <a:rPr lang="ko-KR" altLang="en-US" sz="2600" b="1" dirty="0">
                <a:latin typeface="맑은 고딕" panose="020B0503020000020004" pitchFamily="50" charset="-127"/>
              </a:rPr>
              <a:t>위스콘신 유방암 예측 </a:t>
            </a:r>
            <a:r>
              <a:rPr lang="en-US" altLang="ko-KR" sz="2600" b="1" dirty="0">
                <a:latin typeface="맑은 고딕" panose="020B0503020000020004" pitchFamily="50" charset="-127"/>
              </a:rPr>
              <a:t>(</a:t>
            </a:r>
            <a:r>
              <a:rPr lang="ko-KR" altLang="en-US" sz="2600" b="1" dirty="0">
                <a:latin typeface="맑은 고딕" panose="020B0503020000020004" pitchFamily="50" charset="-127"/>
              </a:rPr>
              <a:t>시각화</a:t>
            </a:r>
            <a:r>
              <a:rPr lang="en-US" altLang="ko-KR" sz="2600" b="1" dirty="0">
                <a:latin typeface="맑은 고딕" panose="020B0503020000020004" pitchFamily="50" charset="-127"/>
              </a:rPr>
              <a:t>) </a:t>
            </a:r>
            <a:r>
              <a:rPr lang="ko-KR" altLang="en-US" sz="2600" b="1" dirty="0">
                <a:latin typeface="맑은 고딕" panose="020B0503020000020004" pitchFamily="50" charset="-127"/>
              </a:rPr>
              <a:t> </a:t>
            </a:r>
            <a:r>
              <a:rPr lang="en-US" altLang="ko-KR" sz="2600" b="1" dirty="0">
                <a:latin typeface="맑은 고딕" panose="020B0503020000020004" pitchFamily="50" charset="-127"/>
              </a:rPr>
              <a:t> </a:t>
            </a:r>
            <a:r>
              <a:rPr lang="ko-KR" altLang="en-US" sz="2600" b="1" dirty="0">
                <a:latin typeface="맑은 고딕" panose="020B0503020000020004" pitchFamily="50" charset="-127"/>
              </a:rPr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EC61C7-A8CA-A8ED-33BA-B2A453716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1" y="874541"/>
            <a:ext cx="3975852" cy="405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7CE4F0-8C54-EABC-D747-66FE753FBC2D}"/>
              </a:ext>
            </a:extLst>
          </p:cNvPr>
          <p:cNvSpPr txBox="1"/>
          <p:nvPr/>
        </p:nvSpPr>
        <p:spPr>
          <a:xfrm>
            <a:off x="5549195" y="999242"/>
            <a:ext cx="342193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💡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eature importance</a:t>
            </a:r>
            <a:r>
              <a:rPr lang="ko-KR" altLang="en-US" sz="1100" dirty="0">
                <a:latin typeface="Helvetica Neue"/>
                <a:ea typeface="맑은 고딕" panose="020B0503020000020004" pitchFamily="50" charset="-127"/>
              </a:rPr>
              <a:t> 시각화</a:t>
            </a:r>
            <a:b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→ 기본 평가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지료로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f1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스코어를 기반으로 분할 시 </a:t>
            </a:r>
            <a:endParaRPr lang="en-US" altLang="ko-KR" sz="1100" b="0" i="0" dirty="0">
              <a:solidFill>
                <a:srgbClr val="000000"/>
              </a:solidFill>
              <a:effectLst/>
              <a:latin typeface="Helvetica Neue"/>
              <a:ea typeface="맑은 고딕" panose="020B0503020000020004" pitchFamily="50" charset="-127"/>
            </a:endParaRPr>
          </a:p>
          <a:p>
            <a:r>
              <a:rPr lang="ko-KR" altLang="en-US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얼마나 자주 쓰였는지를 측정하여 중요도 나타냄 </a:t>
            </a:r>
            <a:endParaRPr lang="en-US" altLang="ko-KR" sz="1100" b="0" i="0" dirty="0">
              <a:solidFill>
                <a:srgbClr val="000000"/>
              </a:solidFill>
              <a:effectLst/>
              <a:latin typeface="Helvetica Neue"/>
              <a:ea typeface="맑은 고딕" panose="020B0503020000020004" pitchFamily="50" charset="-127"/>
            </a:endParaRPr>
          </a:p>
          <a:p>
            <a:b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→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사이킷런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 래퍼는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estimator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객체의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feature_</a:t>
            </a:r>
            <a:r>
              <a:rPr lang="en-US" altLang="ko-KR" sz="1100" b="0" i="1" dirty="0" err="1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importances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 </a:t>
            </a:r>
            <a:endParaRPr lang="en-US" altLang="ko-KR" sz="1100" b="0" i="0" dirty="0">
              <a:solidFill>
                <a:srgbClr val="000000"/>
              </a:solidFill>
              <a:effectLst/>
              <a:latin typeface="Helvetica Neue"/>
              <a:ea typeface="맑은 고딕" panose="020B0503020000020004" pitchFamily="50" charset="-127"/>
            </a:endParaRPr>
          </a:p>
          <a:p>
            <a:r>
              <a:rPr lang="ko-KR" altLang="en-US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속성을 이용해 시각화 코드를 직접 작성</a:t>
            </a:r>
            <a:endParaRPr lang="en-US" altLang="ko-KR" sz="1100" b="0" i="0" dirty="0">
              <a:solidFill>
                <a:srgbClr val="000000"/>
              </a:solidFill>
              <a:effectLst/>
              <a:latin typeface="Helvetica Neue"/>
              <a:ea typeface="맑은 고딕" panose="020B0503020000020004" pitchFamily="50" charset="-127"/>
            </a:endParaRPr>
          </a:p>
          <a:p>
            <a:b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→ 반면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파이썬 래퍼는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plot_importance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()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를 이용해 </a:t>
            </a:r>
            <a:endParaRPr lang="en-US" altLang="ko-KR" sz="1100" b="0" i="0" dirty="0">
              <a:solidFill>
                <a:srgbClr val="000000"/>
              </a:solidFill>
              <a:effectLst/>
              <a:latin typeface="Helvetica Neue"/>
              <a:ea typeface="맑은 고딕" panose="020B0503020000020004" pitchFamily="50" charset="-127"/>
            </a:endParaRPr>
          </a:p>
          <a:p>
            <a:r>
              <a:rPr lang="ko-KR" altLang="en-US" sz="1100" b="0" i="0" dirty="0">
                <a:solidFill>
                  <a:srgbClr val="000000"/>
                </a:solidFill>
                <a:effectLst/>
                <a:latin typeface="Helvetica Neue"/>
                <a:ea typeface="맑은 고딕" panose="020B0503020000020004" pitchFamily="50" charset="-127"/>
              </a:rPr>
              <a:t>바로 </a:t>
            </a:r>
            <a:r>
              <a:rPr lang="ko-KR" altLang="en-US" sz="1100" dirty="0">
                <a:latin typeface="Helvetica Neue"/>
                <a:ea typeface="맑은 고딕" panose="020B0503020000020004" pitchFamily="50" charset="-127"/>
              </a:rPr>
              <a:t>시각화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718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04D357-70D2-1181-6B22-2EF986122CE7}"/>
              </a:ext>
            </a:extLst>
          </p:cNvPr>
          <p:cNvSpPr txBox="1"/>
          <p:nvPr/>
        </p:nvSpPr>
        <p:spPr>
          <a:xfrm>
            <a:off x="1408975" y="1260982"/>
            <a:ext cx="7021347" cy="3475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444444"/>
                </a:solidFill>
                <a:effectLst/>
                <a:latin typeface="HelveticaNeue"/>
              </a:rPr>
              <a:t>베이즈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HelveticaNeue"/>
              </a:rPr>
              <a:t>(Bayes)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HelveticaNeue"/>
              </a:rPr>
              <a:t>통계와 생성 모델에 기반한 </a:t>
            </a:r>
            <a:r>
              <a:rPr lang="ko-KR" altLang="en-US" b="1" i="0" dirty="0" err="1">
                <a:solidFill>
                  <a:srgbClr val="444444"/>
                </a:solidFill>
                <a:effectLst/>
                <a:latin typeface="inherit"/>
              </a:rPr>
              <a:t>나이브</a:t>
            </a:r>
            <a:r>
              <a:rPr lang="ko-KR" altLang="en-US" b="1" i="0" dirty="0">
                <a:solidFill>
                  <a:srgbClr val="444444"/>
                </a:solidFill>
                <a:effectLst/>
                <a:latin typeface="inherit"/>
              </a:rPr>
              <a:t> </a:t>
            </a:r>
            <a:r>
              <a:rPr lang="ko-KR" altLang="en-US" b="1" i="0" dirty="0" err="1">
                <a:solidFill>
                  <a:srgbClr val="444444"/>
                </a:solidFill>
                <a:effectLst/>
                <a:latin typeface="inherit"/>
              </a:rPr>
              <a:t>베이즈</a:t>
            </a:r>
            <a:r>
              <a:rPr lang="en-US" altLang="ko-KR" b="1" i="0" dirty="0">
                <a:solidFill>
                  <a:srgbClr val="444444"/>
                </a:solidFill>
                <a:effectLst/>
                <a:latin typeface="inherit"/>
              </a:rPr>
              <a:t>(Naive Bayes)​</a:t>
            </a:r>
            <a:endParaRPr lang="ko-KR" altLang="en-US" b="0" i="0" dirty="0">
              <a:solidFill>
                <a:srgbClr val="666666"/>
              </a:solidFill>
              <a:effectLst/>
              <a:latin typeface="se-nanumgothic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444444"/>
                </a:solidFill>
                <a:effectLst/>
                <a:latin typeface="HelveticaNeue"/>
              </a:rPr>
              <a:t>독립변수와 종속변수의 선형 관계성에 기반한 </a:t>
            </a:r>
            <a:r>
              <a:rPr lang="ko-KR" altLang="en-US" b="1" i="0" dirty="0">
                <a:solidFill>
                  <a:srgbClr val="444444"/>
                </a:solidFill>
                <a:effectLst/>
                <a:latin typeface="inherit"/>
              </a:rPr>
              <a:t>로지스틱 회귀</a:t>
            </a:r>
            <a:r>
              <a:rPr lang="en-US" altLang="ko-KR" b="1" i="0" dirty="0">
                <a:solidFill>
                  <a:srgbClr val="444444"/>
                </a:solidFill>
                <a:effectLst/>
                <a:latin typeface="inherit"/>
              </a:rPr>
              <a:t>(Logistic Regression)</a:t>
            </a:r>
            <a:endParaRPr lang="ko-KR" altLang="en-US" b="0" i="0" dirty="0">
              <a:solidFill>
                <a:srgbClr val="666666"/>
              </a:solidFill>
              <a:effectLst/>
              <a:latin typeface="se-nanumgothic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444444"/>
                </a:solidFill>
                <a:effectLst/>
                <a:latin typeface="HelveticaNeue"/>
              </a:rPr>
              <a:t>데이터 균일도에 따른 규칙 기반의 </a:t>
            </a:r>
            <a:r>
              <a:rPr lang="ko-KR" altLang="en-US" b="1" i="0" dirty="0">
                <a:solidFill>
                  <a:srgbClr val="444444"/>
                </a:solidFill>
                <a:effectLst/>
                <a:latin typeface="inherit"/>
              </a:rPr>
              <a:t>결정 트리</a:t>
            </a:r>
            <a:r>
              <a:rPr lang="en-US" altLang="ko-KR" b="1" i="0" dirty="0">
                <a:solidFill>
                  <a:srgbClr val="444444"/>
                </a:solidFill>
                <a:effectLst/>
                <a:latin typeface="inherit"/>
              </a:rPr>
              <a:t>(Decision Tree)</a:t>
            </a:r>
            <a:endParaRPr lang="ko-KR" altLang="en-US" b="0" i="0" dirty="0">
              <a:solidFill>
                <a:srgbClr val="666666"/>
              </a:solidFill>
              <a:effectLst/>
              <a:latin typeface="se-nanumgothic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444444"/>
                </a:solidFill>
                <a:effectLst/>
                <a:latin typeface="HelveticaNeue"/>
              </a:rPr>
              <a:t>개별 클래스 간의 최대 분류 마진을 효과적으로 찾아주는 </a:t>
            </a:r>
            <a:r>
              <a:rPr lang="ko-KR" altLang="en-US" b="1" i="0" dirty="0">
                <a:solidFill>
                  <a:srgbClr val="444444"/>
                </a:solidFill>
                <a:effectLst/>
                <a:latin typeface="inherit"/>
              </a:rPr>
              <a:t>서포트 벡터 머신</a:t>
            </a:r>
            <a:r>
              <a:rPr lang="en-US" altLang="ko-KR" b="1" i="0" dirty="0">
                <a:solidFill>
                  <a:srgbClr val="444444"/>
                </a:solidFill>
                <a:effectLst/>
                <a:latin typeface="inherit"/>
              </a:rPr>
              <a:t>(Support Vector Machine)</a:t>
            </a:r>
            <a:endParaRPr lang="ko-KR" altLang="en-US" b="0" i="0" dirty="0">
              <a:solidFill>
                <a:srgbClr val="666666"/>
              </a:solidFill>
              <a:effectLst/>
              <a:latin typeface="se-nanumgothic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444444"/>
                </a:solidFill>
                <a:effectLst/>
                <a:latin typeface="HelveticaNeue"/>
              </a:rPr>
              <a:t>근접 거리를 기준으로 하는 </a:t>
            </a:r>
            <a:r>
              <a:rPr lang="ko-KR" altLang="en-US" b="1" i="0" dirty="0">
                <a:solidFill>
                  <a:srgbClr val="444444"/>
                </a:solidFill>
                <a:effectLst/>
                <a:latin typeface="inherit"/>
              </a:rPr>
              <a:t>최소 근접</a:t>
            </a:r>
            <a:r>
              <a:rPr lang="en-US" altLang="ko-KR" b="1" i="0" dirty="0">
                <a:solidFill>
                  <a:srgbClr val="444444"/>
                </a:solidFill>
                <a:effectLst/>
                <a:latin typeface="inherit"/>
              </a:rPr>
              <a:t>(Nearest Neighbor) </a:t>
            </a:r>
            <a:r>
              <a:rPr lang="ko-KR" altLang="en-US" b="1" i="0" dirty="0">
                <a:solidFill>
                  <a:srgbClr val="444444"/>
                </a:solidFill>
                <a:effectLst/>
                <a:latin typeface="inherit"/>
              </a:rPr>
              <a:t>알고리즘</a:t>
            </a:r>
            <a:endParaRPr lang="ko-KR" altLang="en-US" b="0" i="0" dirty="0">
              <a:solidFill>
                <a:srgbClr val="666666"/>
              </a:solidFill>
              <a:effectLst/>
              <a:latin typeface="se-nanumgothic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444444"/>
                </a:solidFill>
                <a:effectLst/>
                <a:latin typeface="HelveticaNeue"/>
              </a:rPr>
              <a:t>심층 연결 기반의 </a:t>
            </a:r>
            <a:r>
              <a:rPr lang="ko-KR" altLang="en-US" b="1" i="0" dirty="0">
                <a:solidFill>
                  <a:srgbClr val="444444"/>
                </a:solidFill>
                <a:effectLst/>
                <a:latin typeface="inherit"/>
              </a:rPr>
              <a:t>신경망</a:t>
            </a:r>
            <a:r>
              <a:rPr lang="en-US" altLang="ko-KR" b="1" i="0" dirty="0">
                <a:solidFill>
                  <a:srgbClr val="444444"/>
                </a:solidFill>
                <a:effectLst/>
                <a:latin typeface="inherit"/>
              </a:rPr>
              <a:t>(Neural Network)</a:t>
            </a:r>
            <a:endParaRPr lang="ko-KR" altLang="en-US" b="0" i="0" dirty="0">
              <a:solidFill>
                <a:srgbClr val="666666"/>
              </a:solidFill>
              <a:effectLst/>
              <a:latin typeface="se-nanumgothic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444444"/>
                </a:solidFill>
                <a:effectLst/>
                <a:latin typeface="HelveticaNeue"/>
              </a:rPr>
              <a:t>서로 다른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HelveticaNeue"/>
              </a:rPr>
              <a:t>(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HelveticaNeue"/>
              </a:rPr>
              <a:t>또는 같은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HelveticaNeue"/>
              </a:rPr>
              <a:t>)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HelveticaNeue"/>
              </a:rPr>
              <a:t>머신러닝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HelveticaNeue"/>
              </a:rPr>
              <a:t> 알고리즘을 결합한 </a:t>
            </a:r>
            <a:r>
              <a:rPr lang="ko-KR" altLang="en-US" b="1" i="0" dirty="0">
                <a:solidFill>
                  <a:srgbClr val="444444"/>
                </a:solidFill>
                <a:effectLst/>
                <a:latin typeface="inherit"/>
              </a:rPr>
              <a:t>앙상블</a:t>
            </a:r>
            <a:r>
              <a:rPr lang="en-US" altLang="ko-KR" b="1" i="0" dirty="0">
                <a:solidFill>
                  <a:srgbClr val="444444"/>
                </a:solidFill>
                <a:effectLst/>
                <a:latin typeface="inherit"/>
              </a:rPr>
              <a:t>(Ensemble)</a:t>
            </a:r>
            <a:endParaRPr lang="ko-KR" altLang="en-US" b="0" i="0" dirty="0">
              <a:solidFill>
                <a:srgbClr val="444444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sp>
        <p:nvSpPr>
          <p:cNvPr id="7" name="Google Shape;75;p15">
            <a:extLst>
              <a:ext uri="{FF2B5EF4-FFF2-40B4-BE49-F238E27FC236}">
                <a16:creationId xmlns:a16="http://schemas.microsoft.com/office/drawing/2014/main" id="{1BBD0D64-7183-1300-F032-8C4140C725A8}"/>
              </a:ext>
            </a:extLst>
          </p:cNvPr>
          <p:cNvSpPr txBox="1"/>
          <p:nvPr/>
        </p:nvSpPr>
        <p:spPr>
          <a:xfrm>
            <a:off x="1675900" y="274908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분류의 개요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41432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E469D-DF5D-597A-7FB8-12E10F0EB546}"/>
              </a:ext>
            </a:extLst>
          </p:cNvPr>
          <p:cNvSpPr txBox="1"/>
          <p:nvPr/>
        </p:nvSpPr>
        <p:spPr>
          <a:xfrm>
            <a:off x="1675899" y="1067018"/>
            <a:ext cx="721326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데이터에 있는 규칙을 학습을 통해 자동으로 찾아내는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ML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알고리즘</a:t>
            </a:r>
            <a:endParaRPr lang="en-US" altLang="ko-KR" b="0" i="0" dirty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b="0" i="0" dirty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규칙 생성을 위한 기준으로 데이터의 균일도를 이용</a:t>
            </a:r>
            <a:endParaRPr lang="en-US" altLang="ko-KR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b="0" i="0" dirty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특정 조건 아래에 균일한 데이터가 가장 많은 경우</a:t>
            </a:r>
            <a:endParaRPr lang="en-US" altLang="ko-KR" b="0" i="0" dirty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-&gt;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해당 조건을 데이터 분류를 위한 규칙으로 사용</a:t>
            </a:r>
            <a:endParaRPr lang="en-US" altLang="ko-KR" b="0" i="0" dirty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en-US" altLang="ko-KR" b="0" i="0" dirty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균일도 측정 방법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: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정보 이득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(information gain)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지수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(by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엔트로피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&amp;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 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지니 계수</a:t>
            </a:r>
            <a:endParaRPr lang="en-US" altLang="ko-KR" b="0" i="0" dirty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9" name="Google Shape;75;p15">
            <a:extLst>
              <a:ext uri="{FF2B5EF4-FFF2-40B4-BE49-F238E27FC236}">
                <a16:creationId xmlns:a16="http://schemas.microsoft.com/office/drawing/2014/main" id="{D0BB706B-10E9-0D7E-9F06-4B021E0865F7}"/>
              </a:ext>
            </a:extLst>
          </p:cNvPr>
          <p:cNvSpPr txBox="1"/>
          <p:nvPr/>
        </p:nvSpPr>
        <p:spPr>
          <a:xfrm>
            <a:off x="1675900" y="274908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결정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트리란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?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BF57E-BE0F-2D88-BC3F-405D3433C466}"/>
              </a:ext>
            </a:extLst>
          </p:cNvPr>
          <p:cNvSpPr txBox="1"/>
          <p:nvPr/>
        </p:nvSpPr>
        <p:spPr>
          <a:xfrm>
            <a:off x="1675900" y="3136431"/>
            <a:ext cx="7520566" cy="1481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b="1" i="0" dirty="0">
                <a:solidFill>
                  <a:srgbClr val="212529"/>
                </a:solidFill>
                <a:effectLst/>
                <a:latin typeface="+mj-ea"/>
                <a:ea typeface="+mj-ea"/>
              </a:rPr>
              <a:t>지니 계수</a:t>
            </a:r>
            <a:endParaRPr lang="en-US" altLang="ko-KR" sz="2000" b="1" i="0" dirty="0">
              <a:solidFill>
                <a:srgbClr val="212529"/>
              </a:solidFill>
              <a:effectLst/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endParaRPr lang="ko-KR" altLang="en-US" b="1" i="0" dirty="0">
              <a:solidFill>
                <a:srgbClr val="212529"/>
              </a:solidFill>
              <a:effectLst/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+mj-ea"/>
                <a:ea typeface="+mj-ea"/>
              </a:rPr>
              <a:t>경제학에서 불평등 지수를 나타낼 때 사용하는 계수</a:t>
            </a:r>
            <a:endParaRPr lang="en-US" altLang="ko-KR" dirty="0">
              <a:solidFill>
                <a:srgbClr val="212529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b="1" i="0" dirty="0">
                <a:solidFill>
                  <a:srgbClr val="212529"/>
                </a:solidFill>
                <a:effectLst/>
                <a:latin typeface="+mj-ea"/>
                <a:ea typeface="+mj-ea"/>
              </a:rPr>
              <a:t>0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+mj-ea"/>
                <a:ea typeface="+mj-ea"/>
              </a:rPr>
              <a:t>이 가장 평등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+mj-ea"/>
                <a:ea typeface="+mj-ea"/>
              </a:rPr>
              <a:t>1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+mj-ea"/>
                <a:ea typeface="+mj-ea"/>
              </a:rPr>
              <a:t>로 갈수록 불평등</a:t>
            </a:r>
            <a:r>
              <a:rPr lang="ko-KR" altLang="en-US" dirty="0">
                <a:solidFill>
                  <a:srgbClr val="212529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+mj-ea"/>
                <a:ea typeface="+mj-ea"/>
              </a:rPr>
              <a:t>-&gt;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j-ea"/>
                <a:ea typeface="+mj-ea"/>
              </a:rPr>
              <a:t>결정 트리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j-ea"/>
                <a:ea typeface="+mj-ea"/>
              </a:rPr>
              <a:t>: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j-ea"/>
                <a:ea typeface="+mj-ea"/>
              </a:rPr>
              <a:t> 지니 계수가 낮은 속성을 기준으로 분할</a:t>
            </a:r>
            <a:endParaRPr lang="en-US" altLang="ko-KR" b="0" i="0" dirty="0">
              <a:solidFill>
                <a:srgbClr val="212529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413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73B5482A-27C9-E202-4932-9D6DDF58B6FC}"/>
              </a:ext>
            </a:extLst>
          </p:cNvPr>
          <p:cNvSpPr txBox="1"/>
          <p:nvPr/>
        </p:nvSpPr>
        <p:spPr>
          <a:xfrm>
            <a:off x="1675900" y="274908"/>
            <a:ext cx="49794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fontAlgn="base"/>
            <a:r>
              <a:rPr lang="en-US" altLang="ko-KR" sz="2400" b="1" i="0" dirty="0" err="1">
                <a:solidFill>
                  <a:srgbClr val="000000"/>
                </a:solidFill>
                <a:effectLst/>
                <a:latin typeface="HelveticaNeue"/>
              </a:rPr>
              <a:t>DecisionTreeClassifier</a:t>
            </a:r>
            <a:r>
              <a:rPr lang="en-US" altLang="ko-KR" sz="2400" b="1" dirty="0">
                <a:latin typeface="HelveticaNeue"/>
              </a:rPr>
              <a:t> </a:t>
            </a:r>
            <a:r>
              <a:rPr lang="ko-KR" altLang="en-US" sz="2400" b="1" dirty="0">
                <a:latin typeface="HelveticaNeue"/>
              </a:rPr>
              <a:t>파라미터</a:t>
            </a:r>
            <a:endParaRPr lang="ko-KR" altLang="en-US" sz="2400" b="0" i="0" dirty="0">
              <a:solidFill>
                <a:srgbClr val="000000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BD513-8166-BB86-2483-5A1CB32C582D}"/>
              </a:ext>
            </a:extLst>
          </p:cNvPr>
          <p:cNvSpPr txBox="1"/>
          <p:nvPr/>
        </p:nvSpPr>
        <p:spPr>
          <a:xfrm>
            <a:off x="1675900" y="1479399"/>
            <a:ext cx="7213658" cy="2782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dirty="0" err="1">
                <a:solidFill>
                  <a:srgbClr val="212529"/>
                </a:solidFill>
                <a:effectLst/>
                <a:latin typeface="-apple-system"/>
              </a:rPr>
              <a:t>max_depth</a:t>
            </a:r>
            <a:r>
              <a:rPr lang="en-US" altLang="ko-KR" sz="1800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sz="180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ko-KR" altLang="en-US" sz="1800" i="0" dirty="0">
                <a:solidFill>
                  <a:srgbClr val="212529"/>
                </a:solidFill>
                <a:effectLst/>
                <a:latin typeface="-apple-system"/>
              </a:rPr>
              <a:t>트리의 최대 깊이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dirty="0" err="1">
                <a:solidFill>
                  <a:srgbClr val="212529"/>
                </a:solidFill>
                <a:effectLst/>
                <a:latin typeface="-apple-system"/>
              </a:rPr>
              <a:t>max_features</a:t>
            </a:r>
            <a:r>
              <a:rPr lang="en-US" altLang="ko-KR" sz="1800" i="0" dirty="0">
                <a:solidFill>
                  <a:srgbClr val="212529"/>
                </a:solidFill>
                <a:effectLst/>
                <a:latin typeface="-apple-system"/>
              </a:rPr>
              <a:t> : </a:t>
            </a:r>
            <a:r>
              <a:rPr lang="ko-KR" altLang="en-US" sz="1800" i="0" dirty="0">
                <a:solidFill>
                  <a:srgbClr val="212529"/>
                </a:solidFill>
                <a:effectLst/>
                <a:latin typeface="-apple-system"/>
              </a:rPr>
              <a:t>최적의 분할을 위해 고려할 최대 피처 개수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dirty="0" err="1">
                <a:solidFill>
                  <a:srgbClr val="212529"/>
                </a:solidFill>
                <a:effectLst/>
                <a:latin typeface="-apple-system"/>
              </a:rPr>
              <a:t>min_samples_split</a:t>
            </a:r>
            <a:r>
              <a:rPr lang="en-US" altLang="ko-KR" sz="1800" i="0" dirty="0">
                <a:solidFill>
                  <a:srgbClr val="212529"/>
                </a:solidFill>
                <a:effectLst/>
                <a:latin typeface="-apple-system"/>
              </a:rPr>
              <a:t> : </a:t>
            </a:r>
            <a:r>
              <a:rPr lang="ko-KR" altLang="en-US" sz="1800" i="0" dirty="0">
                <a:solidFill>
                  <a:srgbClr val="212529"/>
                </a:solidFill>
                <a:effectLst/>
                <a:latin typeface="-apple-system"/>
              </a:rPr>
              <a:t>노드를 분할하기 위한 최소한의 샘플 데이터 수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dirty="0" err="1">
                <a:solidFill>
                  <a:srgbClr val="212529"/>
                </a:solidFill>
                <a:effectLst/>
                <a:latin typeface="-apple-system"/>
              </a:rPr>
              <a:t>min_samples_leaf</a:t>
            </a:r>
            <a:r>
              <a:rPr lang="en-US" altLang="ko-KR" sz="1800" i="0" dirty="0">
                <a:solidFill>
                  <a:srgbClr val="212529"/>
                </a:solidFill>
                <a:effectLst/>
                <a:latin typeface="-apple-system"/>
              </a:rPr>
              <a:t> : </a:t>
            </a:r>
            <a:r>
              <a:rPr lang="ko-KR" altLang="en-US" sz="1800" i="0" dirty="0">
                <a:solidFill>
                  <a:srgbClr val="212529"/>
                </a:solidFill>
                <a:effectLst/>
                <a:latin typeface="-apple-system"/>
              </a:rPr>
              <a:t>말단 노드가 되기 위한 최소한의 샘플 데이터 수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dirty="0" err="1">
                <a:solidFill>
                  <a:srgbClr val="212529"/>
                </a:solidFill>
                <a:effectLst/>
                <a:latin typeface="-apple-system"/>
              </a:rPr>
              <a:t>max_leaf_nodes</a:t>
            </a:r>
            <a:r>
              <a:rPr lang="en-US" altLang="ko-KR" sz="1800" i="0" dirty="0">
                <a:solidFill>
                  <a:srgbClr val="212529"/>
                </a:solidFill>
                <a:effectLst/>
                <a:latin typeface="-apple-system"/>
              </a:rPr>
              <a:t> : </a:t>
            </a:r>
            <a:r>
              <a:rPr lang="ko-KR" altLang="en-US" sz="1800" i="0" dirty="0">
                <a:solidFill>
                  <a:srgbClr val="212529"/>
                </a:solidFill>
                <a:effectLst/>
                <a:latin typeface="-apple-system"/>
              </a:rPr>
              <a:t>말단 노드의 최대 개수</a:t>
            </a:r>
          </a:p>
        </p:txBody>
      </p:sp>
    </p:spTree>
    <p:extLst>
      <p:ext uri="{BB962C8B-B14F-4D97-AF65-F5344CB8AC3E}">
        <p14:creationId xmlns:p14="http://schemas.microsoft.com/office/powerpoint/2010/main" val="508166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8100"/>
            <a:ext cx="1181100" cy="52197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720" y="-38100"/>
            <a:ext cx="0" cy="218694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9005" y="3071495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/>
          </p:cNvSpPr>
          <p:nvPr/>
        </p:nvSpPr>
        <p:spPr>
          <a:xfrm>
            <a:off x="1409065" y="306705"/>
            <a:ext cx="4980305" cy="5116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 i="0" strike="noStrike" cap="none" dirty="0">
                <a:solidFill>
                  <a:srgbClr val="19264B"/>
                </a:solidFill>
                <a:latin typeface="+mj-ea"/>
                <a:ea typeface="+mj-ea"/>
                <a:cs typeface="NanumGothic ExtraBold" charset="0"/>
              </a:rPr>
              <a:t>결정 트리 </a:t>
            </a:r>
            <a:r>
              <a:rPr lang="ko-KR" altLang="en-US" sz="2000" b="1" i="0" strike="noStrike" cap="none" dirty="0">
                <a:solidFill>
                  <a:srgbClr val="19264B"/>
                </a:solidFill>
                <a:latin typeface="+mj-ea"/>
                <a:ea typeface="+mj-ea"/>
                <a:cs typeface="NanumGothic ExtraBold" charset="0"/>
              </a:rPr>
              <a:t>파</a:t>
            </a:r>
            <a:r>
              <a:rPr lang="ko-KR" altLang="ko-KR" sz="2000" b="1" i="0" strike="noStrike" cap="none" dirty="0">
                <a:solidFill>
                  <a:srgbClr val="19264B"/>
                </a:solidFill>
                <a:latin typeface="+mj-ea"/>
                <a:ea typeface="+mj-ea"/>
                <a:cs typeface="NanumGothic ExtraBold" charset="0"/>
              </a:rPr>
              <a:t>라미터</a:t>
            </a:r>
            <a:r>
              <a:rPr lang="ko-KR" altLang="en-US" sz="2000" b="1" dirty="0">
                <a:solidFill>
                  <a:srgbClr val="19264B"/>
                </a:solidFill>
                <a:latin typeface="+mj-ea"/>
                <a:ea typeface="+mj-ea"/>
                <a:cs typeface="NanumGothic ExtraBold" charset="0"/>
              </a:rPr>
              <a:t> </a:t>
            </a:r>
          </a:p>
        </p:txBody>
      </p:sp>
      <p:sp>
        <p:nvSpPr>
          <p:cNvPr id="7" name="Google Shape;67;p14"/>
          <p:cNvSpPr txBox="1">
            <a:spLocks/>
          </p:cNvSpPr>
          <p:nvPr/>
        </p:nvSpPr>
        <p:spPr>
          <a:xfrm>
            <a:off x="1409065" y="843280"/>
            <a:ext cx="7213600" cy="6140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 strike="noStrike" cap="none">
                <a:latin typeface="Arial" charset="0"/>
                <a:ea typeface="Arial" charset="0"/>
                <a:cs typeface="Arial" charset="0"/>
              </a:rPr>
              <a:t>Graphviz 패키지를 이용한 시각화; </a:t>
            </a: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400" b="0" i="0" strike="noStrike" cap="none">
                <a:latin typeface="Arial" charset="0"/>
                <a:ea typeface="Arial" charset="0"/>
                <a:cs typeface="Arial" charset="0"/>
              </a:rPr>
              <a:t>max_depth = 트리의 최대 깊이 : 적당한 수로 설정하여 과적합 방지</a:t>
            </a:r>
            <a:endParaRPr lang="ko-KR" altLang="en-US" sz="1400" b="0" i="0" strike="noStrike" cap="none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80DC68-E265-7B25-4C2F-1FDE8D4CF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867" y="1482221"/>
            <a:ext cx="3976346" cy="31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434482-8C32-23F3-4927-35F816601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1"/>
          <a:stretch/>
        </p:blipFill>
        <p:spPr bwMode="auto">
          <a:xfrm>
            <a:off x="6289481" y="1457325"/>
            <a:ext cx="2584173" cy="344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 0"/>
          <p:cNvSpPr>
            <a:spLocks/>
          </p:cNvSpPr>
          <p:nvPr/>
        </p:nvSpPr>
        <p:spPr>
          <a:xfrm>
            <a:off x="0" y="-38100"/>
            <a:ext cx="1181735" cy="5220335"/>
          </a:xfrm>
          <a:prstGeom prst="rect">
            <a:avLst/>
          </a:prstGeom>
          <a:solidFill>
            <a:srgbClr val="19264B"/>
          </a:solidFill>
          <a:ln w="0"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cxnSp>
        <p:nvCxnSpPr>
          <p:cNvPr id="73" name="Rect 0"/>
          <p:cNvCxnSpPr/>
          <p:nvPr/>
        </p:nvCxnSpPr>
        <p:spPr>
          <a:xfrm>
            <a:off x="172720" y="-38100"/>
            <a:ext cx="635" cy="2187575"/>
          </a:xfrm>
          <a:prstGeom prst="straightConnector1">
            <a:avLst/>
          </a:prstGeom>
          <a:noFill/>
          <a:ln w="3810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29005" y="3071495"/>
            <a:ext cx="3039110" cy="118173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7" name="Rect 0"/>
          <p:cNvSpPr txBox="1">
            <a:spLocks/>
          </p:cNvSpPr>
          <p:nvPr/>
        </p:nvSpPr>
        <p:spPr>
          <a:xfrm>
            <a:off x="1409065" y="902970"/>
            <a:ext cx="7213600" cy="3994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 strike="noStrike" cap="none">
                <a:latin typeface="Arial" charset="0"/>
                <a:ea typeface="Arial" charset="0"/>
                <a:cs typeface="Arial" charset="0"/>
              </a:rPr>
              <a:t>Graphviz 패키지를 이용한 시각화</a:t>
            </a:r>
          </a:p>
        </p:txBody>
      </p:sp>
      <p:sp>
        <p:nvSpPr>
          <p:cNvPr id="76" name="Rect 0"/>
          <p:cNvSpPr>
            <a:spLocks/>
          </p:cNvSpPr>
          <p:nvPr/>
        </p:nvSpPr>
        <p:spPr>
          <a:xfrm>
            <a:off x="1597660" y="1414145"/>
            <a:ext cx="1849755" cy="1163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9" name="Rect 0"/>
          <p:cNvSpPr>
            <a:spLocks/>
          </p:cNvSpPr>
          <p:nvPr/>
        </p:nvSpPr>
        <p:spPr>
          <a:xfrm>
            <a:off x="1594485" y="3124200"/>
            <a:ext cx="1849755" cy="1163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1" name="Rect 0"/>
          <p:cNvSpPr txBox="1">
            <a:spLocks/>
          </p:cNvSpPr>
          <p:nvPr/>
        </p:nvSpPr>
        <p:spPr>
          <a:xfrm>
            <a:off x="6076315" y="1543050"/>
            <a:ext cx="2197735" cy="7391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/>
            <a:r>
              <a:rPr lang="ko-KR" sz="1400" b="0" i="0" strike="noStrike" cap="none">
                <a:latin typeface="맑은 고딕" charset="0"/>
                <a:ea typeface="맑은 고딕" charset="0"/>
                <a:cs typeface="Arial" charset="0"/>
              </a:rPr>
              <a:t>min_samples_leaf = </a:t>
            </a:r>
            <a:endParaRPr lang="ko-KR" altLang="en-US" sz="1400" b="0" i="0" strike="noStrike" cap="none">
              <a:latin typeface="맑은 고딕" charset="0"/>
              <a:ea typeface="맑은 고딕" charset="0"/>
              <a:cs typeface="Arial" charset="0"/>
            </a:endParaRPr>
          </a:p>
          <a:p>
            <a:pPr marL="0" indent="0" algn="l" latinLnBrk="0" hangingPunct="1"/>
            <a:r>
              <a:rPr lang="ko-KR" sz="1400" b="0" i="0" strike="noStrike" cap="none">
                <a:latin typeface="맑은 고딕" charset="0"/>
                <a:ea typeface="맑은 고딕" charset="0"/>
                <a:cs typeface="Arial" charset="0"/>
              </a:rPr>
              <a:t> 분할할 때 자식 노드의 </a:t>
            </a:r>
            <a:endParaRPr lang="ko-KR" altLang="en-US" sz="1400" b="0" i="0" strike="noStrike" cap="none">
              <a:latin typeface="맑은 고딕" charset="0"/>
              <a:ea typeface="맑은 고딕" charset="0"/>
              <a:cs typeface="Arial" charset="0"/>
            </a:endParaRPr>
          </a:p>
          <a:p>
            <a:pPr marL="0" indent="0" algn="l" latinLnBrk="0" hangingPunct="1"/>
            <a:r>
              <a:rPr lang="ko-KR" sz="1400" b="0" i="0" strike="noStrike" cap="none">
                <a:latin typeface="맑은 고딕" charset="0"/>
                <a:ea typeface="맑은 고딕" charset="0"/>
                <a:cs typeface="Arial" charset="0"/>
              </a:rPr>
              <a:t> 최소 데이터 개수</a:t>
            </a:r>
            <a:endParaRPr lang="ko-KR" altLang="en-US" sz="1400" b="0" i="0" strike="noStrike" cap="none">
              <a:latin typeface="맑은 고딕" charset="0"/>
              <a:ea typeface="맑은 고딕" charset="0"/>
              <a:cs typeface="Arial" charset="0"/>
            </a:endParaRPr>
          </a:p>
        </p:txBody>
      </p:sp>
      <p:sp>
        <p:nvSpPr>
          <p:cNvPr id="82" name="텍스트 상자 1"/>
          <p:cNvSpPr txBox="1">
            <a:spLocks/>
          </p:cNvSpPr>
          <p:nvPr/>
        </p:nvSpPr>
        <p:spPr>
          <a:xfrm>
            <a:off x="2524760" y="2657475"/>
            <a:ext cx="209804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/>
            <a:r>
              <a:rPr lang="ko-KR" sz="1400" b="0" i="0" strike="noStrike" cap="none">
                <a:latin typeface="맑은 고딕" charset="0"/>
                <a:ea typeface="맑은 고딕" charset="0"/>
                <a:cs typeface="Arial" charset="0"/>
              </a:rPr>
              <a:t>min_samples_split = 4</a:t>
            </a:r>
            <a:endParaRPr lang="ko-KR" altLang="en-US" sz="1400" b="0" i="0" strike="noStrike" cap="none">
              <a:latin typeface="맑은 고딕" charset="0"/>
              <a:ea typeface="맑은 고딕" charset="0"/>
              <a:cs typeface="Arial" charset="0"/>
            </a:endParaRPr>
          </a:p>
        </p:txBody>
      </p:sp>
      <p:sp>
        <p:nvSpPr>
          <p:cNvPr id="83" name="텍스트 상자 2"/>
          <p:cNvSpPr txBox="1">
            <a:spLocks/>
          </p:cNvSpPr>
          <p:nvPr/>
        </p:nvSpPr>
        <p:spPr>
          <a:xfrm>
            <a:off x="2522220" y="4670425"/>
            <a:ext cx="2098675" cy="309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/>
            <a:r>
              <a:rPr lang="ko-KR" sz="1400" b="0" i="0" strike="noStrike" cap="none">
                <a:latin typeface="맑은 고딕" charset="0"/>
                <a:ea typeface="맑은 고딕" charset="0"/>
                <a:cs typeface="Arial" charset="0"/>
              </a:rPr>
              <a:t>min_samples_leaf = 4</a:t>
            </a:r>
            <a:endParaRPr lang="ko-KR" altLang="en-US" sz="1400" b="0" i="0" strike="noStrike" cap="none">
              <a:latin typeface="맑은 고딕" charset="0"/>
              <a:ea typeface="맑은 고딕" charset="0"/>
              <a:cs typeface="Arial" charset="0"/>
            </a:endParaRPr>
          </a:p>
        </p:txBody>
      </p:sp>
      <p:pic>
        <p:nvPicPr>
          <p:cNvPr id="84" name="그림 5" descr="C:/Users/Naniri/AppData/Roaming/PolarisOffice/ETemp/7916_12770200/fImage3571021448467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64310" y="1297940"/>
            <a:ext cx="4345940" cy="3235960"/>
          </a:xfrm>
          <a:prstGeom prst="rect">
            <a:avLst/>
          </a:prstGeom>
          <a:noFill/>
        </p:spPr>
      </p:pic>
      <p:sp>
        <p:nvSpPr>
          <p:cNvPr id="3" name="Google Shape;75;p15">
            <a:extLst>
              <a:ext uri="{FF2B5EF4-FFF2-40B4-BE49-F238E27FC236}">
                <a16:creationId xmlns:a16="http://schemas.microsoft.com/office/drawing/2014/main" id="{117D89ED-1AF4-3D49-4F2A-EDC6683923D0}"/>
              </a:ext>
            </a:extLst>
          </p:cNvPr>
          <p:cNvSpPr txBox="1">
            <a:spLocks/>
          </p:cNvSpPr>
          <p:nvPr/>
        </p:nvSpPr>
        <p:spPr>
          <a:xfrm>
            <a:off x="1409065" y="306705"/>
            <a:ext cx="4980305" cy="5116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 i="0" strike="noStrike" cap="none" dirty="0">
                <a:solidFill>
                  <a:srgbClr val="19264B"/>
                </a:solidFill>
                <a:latin typeface="+mj-ea"/>
                <a:ea typeface="+mj-ea"/>
                <a:cs typeface="NanumGothic ExtraBold" charset="0"/>
              </a:rPr>
              <a:t>결정 트리 </a:t>
            </a:r>
            <a:r>
              <a:rPr lang="ko-KR" altLang="en-US" sz="2000" b="1" i="0" strike="noStrike" cap="none" dirty="0">
                <a:solidFill>
                  <a:srgbClr val="19264B"/>
                </a:solidFill>
                <a:latin typeface="+mj-ea"/>
                <a:ea typeface="+mj-ea"/>
                <a:cs typeface="NanumGothic ExtraBold" charset="0"/>
              </a:rPr>
              <a:t>파</a:t>
            </a:r>
            <a:r>
              <a:rPr lang="ko-KR" altLang="ko-KR" sz="2000" b="1" i="0" strike="noStrike" cap="none" dirty="0">
                <a:solidFill>
                  <a:srgbClr val="19264B"/>
                </a:solidFill>
                <a:latin typeface="+mj-ea"/>
                <a:ea typeface="+mj-ea"/>
                <a:cs typeface="NanumGothic ExtraBold" charset="0"/>
              </a:rPr>
              <a:t>라미터</a:t>
            </a:r>
            <a:r>
              <a:rPr lang="ko-KR" altLang="en-US" sz="2000" b="1" dirty="0">
                <a:solidFill>
                  <a:srgbClr val="19264B"/>
                </a:solidFill>
                <a:latin typeface="+mj-ea"/>
                <a:ea typeface="+mj-ea"/>
                <a:cs typeface="NanumGothic ExtraBold" charset="0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 0"/>
          <p:cNvSpPr>
            <a:spLocks/>
          </p:cNvSpPr>
          <p:nvPr/>
        </p:nvSpPr>
        <p:spPr>
          <a:xfrm>
            <a:off x="0" y="-38100"/>
            <a:ext cx="1182370" cy="5220970"/>
          </a:xfrm>
          <a:prstGeom prst="rect">
            <a:avLst/>
          </a:prstGeom>
          <a:solidFill>
            <a:srgbClr val="19264B"/>
          </a:solidFill>
          <a:ln w="0"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cxnSp>
        <p:nvCxnSpPr>
          <p:cNvPr id="73" name="Rect 0"/>
          <p:cNvCxnSpPr/>
          <p:nvPr/>
        </p:nvCxnSpPr>
        <p:spPr>
          <a:xfrm>
            <a:off x="172720" y="-38100"/>
            <a:ext cx="1270" cy="2188210"/>
          </a:xfrm>
          <a:prstGeom prst="straightConnector1">
            <a:avLst/>
          </a:prstGeom>
          <a:noFill/>
          <a:ln w="3810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" descr="C:/Users/Naniri/AppData/Roaming/PolarisOffice/ETemp/7916_12770200/image1.png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929005" y="3071495"/>
            <a:ext cx="3039745" cy="118237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7" name="Rect 0"/>
          <p:cNvSpPr txBox="1">
            <a:spLocks/>
          </p:cNvSpPr>
          <p:nvPr/>
        </p:nvSpPr>
        <p:spPr>
          <a:xfrm>
            <a:off x="1409065" y="902970"/>
            <a:ext cx="7213600" cy="3994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 strike="noStrike" cap="none">
                <a:latin typeface="Arial" charset="0"/>
                <a:ea typeface="Arial" charset="0"/>
                <a:cs typeface="Arial" charset="0"/>
              </a:rPr>
              <a:t>Graphviz 패키지를 이용한 시각화</a:t>
            </a:r>
          </a:p>
        </p:txBody>
      </p:sp>
      <p:sp>
        <p:nvSpPr>
          <p:cNvPr id="76" name="Rect 0"/>
          <p:cNvSpPr>
            <a:spLocks/>
          </p:cNvSpPr>
          <p:nvPr/>
        </p:nvSpPr>
        <p:spPr>
          <a:xfrm>
            <a:off x="1597660" y="1414145"/>
            <a:ext cx="1850390" cy="1163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8" name="Rect 0"/>
          <p:cNvSpPr txBox="1">
            <a:spLocks/>
          </p:cNvSpPr>
          <p:nvPr/>
        </p:nvSpPr>
        <p:spPr>
          <a:xfrm>
            <a:off x="6066790" y="1480185"/>
            <a:ext cx="2028190" cy="7391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/>
            <a:r>
              <a:rPr lang="ko-KR" sz="1400" b="0" i="0" strike="noStrike" cap="none">
                <a:latin typeface="맑은 고딕" charset="0"/>
                <a:ea typeface="맑은 고딕" charset="0"/>
                <a:cs typeface="Arial" charset="0"/>
              </a:rPr>
              <a:t>min_samples_split = </a:t>
            </a:r>
            <a:endParaRPr lang="ko-KR" altLang="en-US" sz="1400" b="0" i="0" strike="noStrike" cap="none">
              <a:latin typeface="맑은 고딕" charset="0"/>
              <a:ea typeface="맑은 고딕" charset="0"/>
              <a:cs typeface="Arial" charset="0"/>
            </a:endParaRPr>
          </a:p>
          <a:p>
            <a:pPr marL="0" indent="0" algn="l" latinLnBrk="0" hangingPunct="1"/>
            <a:r>
              <a:rPr lang="ko-KR" sz="1400" b="0" i="0" strike="noStrike" cap="none">
                <a:latin typeface="맑은 고딕" charset="0"/>
                <a:ea typeface="맑은 고딕" charset="0"/>
                <a:cs typeface="Arial" charset="0"/>
              </a:rPr>
              <a:t> 노드를 분할하기 위한 </a:t>
            </a:r>
            <a:endParaRPr lang="ko-KR" altLang="en-US" sz="1400" b="0" i="0" strike="noStrike" cap="none">
              <a:latin typeface="맑은 고딕" charset="0"/>
              <a:ea typeface="맑은 고딕" charset="0"/>
              <a:cs typeface="Arial" charset="0"/>
            </a:endParaRPr>
          </a:p>
          <a:p>
            <a:pPr marL="0" indent="0" algn="l" latinLnBrk="0" hangingPunct="1"/>
            <a:r>
              <a:rPr lang="ko-KR" sz="1400" b="0" i="0" strike="noStrike" cap="none">
                <a:latin typeface="맑은 고딕" charset="0"/>
                <a:ea typeface="맑은 고딕" charset="0"/>
                <a:cs typeface="Arial" charset="0"/>
              </a:rPr>
              <a:t> 최소 데이터 개수</a:t>
            </a:r>
            <a:endParaRPr lang="ko-KR" altLang="en-US" sz="1400" b="0" i="0" strike="noStrike" cap="none">
              <a:latin typeface="맑은 고딕" charset="0"/>
              <a:ea typeface="맑은 고딕" charset="0"/>
              <a:cs typeface="Arial" charset="0"/>
            </a:endParaRPr>
          </a:p>
        </p:txBody>
      </p:sp>
      <p:sp>
        <p:nvSpPr>
          <p:cNvPr id="82" name="Rect 0"/>
          <p:cNvSpPr txBox="1">
            <a:spLocks/>
          </p:cNvSpPr>
          <p:nvPr/>
        </p:nvSpPr>
        <p:spPr>
          <a:xfrm>
            <a:off x="2330450" y="4711065"/>
            <a:ext cx="2098675" cy="309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/>
            <a:r>
              <a:rPr lang="ko-KR" sz="1400" b="0" i="0" strike="noStrike" cap="none">
                <a:latin typeface="맑은 고딕" charset="0"/>
                <a:ea typeface="맑은 고딕" charset="0"/>
                <a:cs typeface="Arial" charset="0"/>
              </a:rPr>
              <a:t>min_samples_split = 4</a:t>
            </a:r>
            <a:endParaRPr lang="ko-KR" altLang="en-US" sz="1400" b="0" i="0" strike="noStrike" cap="none">
              <a:latin typeface="맑은 고딕" charset="0"/>
              <a:ea typeface="맑은 고딕" charset="0"/>
              <a:cs typeface="Arial" charset="0"/>
            </a:endParaRPr>
          </a:p>
        </p:txBody>
      </p:sp>
      <p:pic>
        <p:nvPicPr>
          <p:cNvPr id="85" name="그림 6" descr="C:/Users/Naniri/AppData/Roaming/PolarisOffice/ETemp/7916_12770200/fImage3308471966334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56435" y="782955"/>
            <a:ext cx="3248660" cy="4340860"/>
          </a:xfrm>
          <a:prstGeom prst="rect">
            <a:avLst/>
          </a:prstGeom>
          <a:noFill/>
        </p:spPr>
      </p:pic>
      <p:sp>
        <p:nvSpPr>
          <p:cNvPr id="2" name="Google Shape;75;p15">
            <a:extLst>
              <a:ext uri="{FF2B5EF4-FFF2-40B4-BE49-F238E27FC236}">
                <a16:creationId xmlns:a16="http://schemas.microsoft.com/office/drawing/2014/main" id="{C4AD6C6C-33DE-CA65-4FF7-25302A58A1A3}"/>
              </a:ext>
            </a:extLst>
          </p:cNvPr>
          <p:cNvSpPr txBox="1">
            <a:spLocks/>
          </p:cNvSpPr>
          <p:nvPr/>
        </p:nvSpPr>
        <p:spPr>
          <a:xfrm>
            <a:off x="1409065" y="306705"/>
            <a:ext cx="4980305" cy="5116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 i="0" strike="noStrike" cap="none" dirty="0">
                <a:solidFill>
                  <a:srgbClr val="19264B"/>
                </a:solidFill>
                <a:latin typeface="+mj-ea"/>
                <a:ea typeface="+mj-ea"/>
                <a:cs typeface="NanumGothic ExtraBold" charset="0"/>
              </a:rPr>
              <a:t>결정 트리 </a:t>
            </a:r>
            <a:r>
              <a:rPr lang="ko-KR" altLang="en-US" sz="2000" b="1" i="0" strike="noStrike" cap="none" dirty="0">
                <a:solidFill>
                  <a:srgbClr val="19264B"/>
                </a:solidFill>
                <a:latin typeface="+mj-ea"/>
                <a:ea typeface="+mj-ea"/>
                <a:cs typeface="NanumGothic ExtraBold" charset="0"/>
              </a:rPr>
              <a:t>파</a:t>
            </a:r>
            <a:r>
              <a:rPr lang="ko-KR" altLang="ko-KR" sz="2000" b="1" i="0" strike="noStrike" cap="none" dirty="0">
                <a:solidFill>
                  <a:srgbClr val="19264B"/>
                </a:solidFill>
                <a:latin typeface="+mj-ea"/>
                <a:ea typeface="+mj-ea"/>
                <a:cs typeface="NanumGothic ExtraBold" charset="0"/>
              </a:rPr>
              <a:t>라미터</a:t>
            </a:r>
            <a:r>
              <a:rPr lang="ko-KR" altLang="en-US" sz="2000" b="1" dirty="0">
                <a:solidFill>
                  <a:srgbClr val="19264B"/>
                </a:solidFill>
                <a:latin typeface="+mj-ea"/>
                <a:ea typeface="+mj-ea"/>
                <a:cs typeface="NanumGothic ExtraBold" charset="0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 0"/>
          <p:cNvSpPr>
            <a:spLocks/>
          </p:cNvSpPr>
          <p:nvPr/>
        </p:nvSpPr>
        <p:spPr>
          <a:xfrm>
            <a:off x="0" y="-38100"/>
            <a:ext cx="1181735" cy="5220335"/>
          </a:xfrm>
          <a:prstGeom prst="rect">
            <a:avLst/>
          </a:prstGeom>
          <a:solidFill>
            <a:srgbClr val="19264B"/>
          </a:solidFill>
          <a:ln w="0"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cxnSp>
        <p:nvCxnSpPr>
          <p:cNvPr id="73" name="Rect 0"/>
          <p:cNvCxnSpPr/>
          <p:nvPr/>
        </p:nvCxnSpPr>
        <p:spPr>
          <a:xfrm>
            <a:off x="172720" y="-38100"/>
            <a:ext cx="635" cy="2187575"/>
          </a:xfrm>
          <a:prstGeom prst="straightConnector1">
            <a:avLst/>
          </a:prstGeom>
          <a:noFill/>
          <a:ln w="3810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29005" y="3071495"/>
            <a:ext cx="3039110" cy="118173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75" name="Rect 0"/>
          <p:cNvSpPr txBox="1">
            <a:spLocks/>
          </p:cNvSpPr>
          <p:nvPr/>
        </p:nvSpPr>
        <p:spPr>
          <a:xfrm>
            <a:off x="1409065" y="306705"/>
            <a:ext cx="4980305" cy="5372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0" i="0" strike="noStrike" cap="none">
                <a:solidFill>
                  <a:srgbClr val="19264B"/>
                </a:solidFill>
                <a:latin typeface="NanumGothic ExtraBold" charset="0"/>
                <a:ea typeface="NanumGothic ExtraBold" charset="0"/>
                <a:cs typeface="NanumGothic ExtraBold" charset="0"/>
              </a:rPr>
              <a:t>결정 트리 과적합 시각화</a:t>
            </a:r>
            <a:endParaRPr lang="ko-KR" altLang="en-US" sz="2000">
              <a:solidFill>
                <a:srgbClr val="19264B"/>
              </a:solidFill>
              <a:latin typeface="NanumGothic ExtraBold" charset="0"/>
              <a:ea typeface="NanumGothic ExtraBold" charset="0"/>
              <a:cs typeface="NanumGothic ExtraBold" charset="0"/>
            </a:endParaRPr>
          </a:p>
        </p:txBody>
      </p:sp>
      <p:sp>
        <p:nvSpPr>
          <p:cNvPr id="79" name="텍스트 상자 11"/>
          <p:cNvSpPr txBox="1">
            <a:spLocks/>
          </p:cNvSpPr>
          <p:nvPr/>
        </p:nvSpPr>
        <p:spPr>
          <a:xfrm>
            <a:off x="1619885" y="1256030"/>
            <a:ext cx="7212965" cy="8293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 strike="noStrike" cap="none">
                <a:latin typeface="Arial" charset="0"/>
                <a:ea typeface="Arial" charset="0"/>
                <a:cs typeface="Arial" charset="0"/>
              </a:rPr>
              <a:t>파라미터로 트리 생성에 제약을 두지 않으면 과적합이 발생</a:t>
            </a: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  <a:cs typeface="Arial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 strike="noStrike" cap="none">
                <a:latin typeface="Arial" charset="0"/>
                <a:ea typeface="Arial" charset="0"/>
                <a:cs typeface="Arial" charset="0"/>
              </a:rPr>
              <a:t> =&gt; 적절한 파라미터 값을 찾아 과적합을 방지해야 함.</a:t>
            </a:r>
            <a:endParaRPr lang="ko-KR" altLang="en-US"/>
          </a:p>
        </p:txBody>
      </p:sp>
      <p:sp>
        <p:nvSpPr>
          <p:cNvPr id="84" name="도형 16"/>
          <p:cNvSpPr>
            <a:spLocks/>
          </p:cNvSpPr>
          <p:nvPr/>
        </p:nvSpPr>
        <p:spPr>
          <a:xfrm>
            <a:off x="4854575" y="3215640"/>
            <a:ext cx="280035" cy="408940"/>
          </a:xfrm>
          <a:prstGeom prst="rightArrow">
            <a:avLst/>
          </a:prstGeom>
          <a:solidFill>
            <a:schemeClr val="bg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pic>
        <p:nvPicPr>
          <p:cNvPr id="85" name="그림 1" descr="C:/Users/Naniri/AppData/Roaming/PolarisOffice/ETemp/7916_12770200/fImage34319142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81"/>
          <a:stretch>
            <a:fillRect/>
          </a:stretch>
        </p:blipFill>
        <p:spPr>
          <a:xfrm>
            <a:off x="1541780" y="2406650"/>
            <a:ext cx="3027680" cy="2033270"/>
          </a:xfrm>
          <a:prstGeom prst="rect">
            <a:avLst/>
          </a:prstGeom>
          <a:noFill/>
        </p:spPr>
      </p:pic>
      <p:pic>
        <p:nvPicPr>
          <p:cNvPr id="86" name="그림 2" descr="C:/Users/Naniri/AppData/Roaming/PolarisOffice/ETemp/7916_12770200/fImage34319143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" t="61197" r="-230" b="-395"/>
          <a:stretch>
            <a:fillRect/>
          </a:stretch>
        </p:blipFill>
        <p:spPr>
          <a:xfrm>
            <a:off x="5375275" y="2414905"/>
            <a:ext cx="3027680" cy="20167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1730</Words>
  <Application>Microsoft Office PowerPoint</Application>
  <PresentationFormat>화면 슬라이드 쇼(16:9)</PresentationFormat>
  <Paragraphs>190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HelveticaNeue</vt:lpstr>
      <vt:lpstr>Arial</vt:lpstr>
      <vt:lpstr>inherit</vt:lpstr>
      <vt:lpstr>Dotum</vt:lpstr>
      <vt:lpstr>맑은 고딕</vt:lpstr>
      <vt:lpstr>se-nanumgothic</vt:lpstr>
      <vt:lpstr>-apple-system</vt:lpstr>
      <vt:lpstr>NanumGothic ExtraBold</vt:lpstr>
      <vt:lpstr>Helvetica Neue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김명빈</dc:creator>
  <cp:lastModifiedBy>김 명빈</cp:lastModifiedBy>
  <cp:revision>49</cp:revision>
  <dcterms:modified xsi:type="dcterms:W3CDTF">2023-04-02T12:25:09Z</dcterms:modified>
</cp:coreProperties>
</file>